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37"/>
  </p:notesMasterIdLst>
  <p:handoutMasterIdLst>
    <p:handoutMasterId r:id="rId38"/>
  </p:handoutMasterIdLst>
  <p:sldIdLst>
    <p:sldId id="598" r:id="rId2"/>
    <p:sldId id="1944" r:id="rId3"/>
    <p:sldId id="1943" r:id="rId4"/>
    <p:sldId id="1945" r:id="rId5"/>
    <p:sldId id="1946" r:id="rId6"/>
    <p:sldId id="1948" r:id="rId7"/>
    <p:sldId id="1949" r:id="rId8"/>
    <p:sldId id="1950" r:id="rId9"/>
    <p:sldId id="1951" r:id="rId10"/>
    <p:sldId id="1952" r:id="rId11"/>
    <p:sldId id="1953" r:id="rId12"/>
    <p:sldId id="1954" r:id="rId13"/>
    <p:sldId id="1955" r:id="rId14"/>
    <p:sldId id="1956" r:id="rId15"/>
    <p:sldId id="1947" r:id="rId16"/>
    <p:sldId id="1957" r:id="rId17"/>
    <p:sldId id="1958" r:id="rId18"/>
    <p:sldId id="1959" r:id="rId19"/>
    <p:sldId id="1960" r:id="rId20"/>
    <p:sldId id="1961" r:id="rId21"/>
    <p:sldId id="1962" r:id="rId22"/>
    <p:sldId id="1963" r:id="rId23"/>
    <p:sldId id="1964" r:id="rId24"/>
    <p:sldId id="1965" r:id="rId25"/>
    <p:sldId id="1966" r:id="rId26"/>
    <p:sldId id="1967" r:id="rId27"/>
    <p:sldId id="1968" r:id="rId28"/>
    <p:sldId id="1969" r:id="rId29"/>
    <p:sldId id="1970" r:id="rId30"/>
    <p:sldId id="1971" r:id="rId31"/>
    <p:sldId id="1972" r:id="rId32"/>
    <p:sldId id="1973" r:id="rId33"/>
    <p:sldId id="1974" r:id="rId34"/>
    <p:sldId id="1976" r:id="rId35"/>
    <p:sldId id="1975" r:id="rId36"/>
  </p:sldIdLst>
  <p:sldSz cx="12192000" cy="6858000"/>
  <p:notesSz cx="6858000" cy="9144000"/>
  <p:defaultTextStyle>
    <a:defPPr>
      <a:defRPr lang="en-US"/>
    </a:defPPr>
    <a:lvl1pPr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1pPr>
    <a:lvl2pPr marL="457178"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2pPr>
    <a:lvl3pPr marL="914354"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3pPr>
    <a:lvl4pPr marL="1371532"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4pPr>
    <a:lvl5pPr marL="1828709"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5pPr>
    <a:lvl6pPr marL="2285886" algn="l" defTabSz="457178" rtl="0" eaLnBrk="1" latinLnBrk="0" hangingPunct="1">
      <a:defRPr sz="1600" kern="1200">
        <a:solidFill>
          <a:schemeClr val="tx1"/>
        </a:solidFill>
        <a:latin typeface="Times New Roman" charset="0"/>
        <a:ea typeface="ＭＳ Ｐゴシック" charset="0"/>
        <a:cs typeface="ＭＳ Ｐゴシック" charset="0"/>
      </a:defRPr>
    </a:lvl6pPr>
    <a:lvl7pPr marL="2743062" algn="l" defTabSz="457178" rtl="0" eaLnBrk="1" latinLnBrk="0" hangingPunct="1">
      <a:defRPr sz="1600" kern="1200">
        <a:solidFill>
          <a:schemeClr val="tx1"/>
        </a:solidFill>
        <a:latin typeface="Times New Roman" charset="0"/>
        <a:ea typeface="ＭＳ Ｐゴシック" charset="0"/>
        <a:cs typeface="ＭＳ Ｐゴシック" charset="0"/>
      </a:defRPr>
    </a:lvl7pPr>
    <a:lvl8pPr marL="3200240" algn="l" defTabSz="457178" rtl="0" eaLnBrk="1" latinLnBrk="0" hangingPunct="1">
      <a:defRPr sz="1600" kern="1200">
        <a:solidFill>
          <a:schemeClr val="tx1"/>
        </a:solidFill>
        <a:latin typeface="Times New Roman" charset="0"/>
        <a:ea typeface="ＭＳ Ｐゴシック" charset="0"/>
        <a:cs typeface="ＭＳ Ｐゴシック" charset="0"/>
      </a:defRPr>
    </a:lvl8pPr>
    <a:lvl9pPr marL="3657418" algn="l" defTabSz="457178" rtl="0" eaLnBrk="1" latinLnBrk="0" hangingPunct="1">
      <a:defRPr sz="1600" kern="1200">
        <a:solidFill>
          <a:schemeClr val="tx1"/>
        </a:solidFill>
        <a:latin typeface="Times New Roman"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064" userDrawn="1">
          <p15:clr>
            <a:srgbClr val="A4A3A4"/>
          </p15:clr>
        </p15:guide>
        <p15:guide id="2" pos="46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1CFF"/>
    <a:srgbClr val="404040"/>
    <a:srgbClr val="585959"/>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68" autoAdjust="0"/>
    <p:restoredTop sz="78493"/>
  </p:normalViewPr>
  <p:slideViewPr>
    <p:cSldViewPr>
      <p:cViewPr varScale="1">
        <p:scale>
          <a:sx n="76" d="100"/>
          <a:sy n="76" d="100"/>
        </p:scale>
        <p:origin x="200" y="576"/>
      </p:cViewPr>
      <p:guideLst>
        <p:guide orient="horz" pos="2064"/>
        <p:guide pos="460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1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2713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2713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271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99FC81DA-D82C-D248-96DA-971BAA9C8F3F}" type="slidenum">
              <a:rPr lang="en-US"/>
              <a:pPr/>
              <a:t>‹#›</a:t>
            </a:fld>
            <a:endParaRPr lang="en-US"/>
          </a:p>
        </p:txBody>
      </p:sp>
    </p:spTree>
    <p:extLst>
      <p:ext uri="{BB962C8B-B14F-4D97-AF65-F5344CB8AC3E}">
        <p14:creationId xmlns:p14="http://schemas.microsoft.com/office/powerpoint/2010/main" val="2011852641"/>
      </p:ext>
    </p:extLst>
  </p:cSld>
  <p:clrMap bg1="lt1" tx1="dk1" bg2="lt2" tx2="dk2" accent1="accent1" accent2="accent2" accent3="accent3" accent4="accent4" accent5="accent5" accent6="accent6" hlink="hlink" folHlink="folHlink"/>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F0D4404-C563-6B43-A824-459A163A6375}" type="slidenum">
              <a:rPr lang="en-US"/>
              <a:pPr/>
              <a:t>‹#›</a:t>
            </a:fld>
            <a:endParaRPr lang="en-US"/>
          </a:p>
        </p:txBody>
      </p:sp>
    </p:spTree>
    <p:extLst>
      <p:ext uri="{BB962C8B-B14F-4D97-AF65-F5344CB8AC3E}">
        <p14:creationId xmlns:p14="http://schemas.microsoft.com/office/powerpoint/2010/main" val="253165592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ＭＳ Ｐゴシック" charset="-128"/>
      </a:defRPr>
    </a:lvl1pPr>
    <a:lvl2pPr marL="457178"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354"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532"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709"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5886" algn="l" defTabSz="457178" rtl="0" eaLnBrk="1" latinLnBrk="0" hangingPunct="1">
      <a:defRPr sz="1200" kern="1200">
        <a:solidFill>
          <a:schemeClr val="tx1"/>
        </a:solidFill>
        <a:latin typeface="+mn-lt"/>
        <a:ea typeface="+mn-ea"/>
        <a:cs typeface="+mn-cs"/>
      </a:defRPr>
    </a:lvl6pPr>
    <a:lvl7pPr marL="2743062" algn="l" defTabSz="457178" rtl="0" eaLnBrk="1" latinLnBrk="0" hangingPunct="1">
      <a:defRPr sz="1200" kern="1200">
        <a:solidFill>
          <a:schemeClr val="tx1"/>
        </a:solidFill>
        <a:latin typeface="+mn-lt"/>
        <a:ea typeface="+mn-ea"/>
        <a:cs typeface="+mn-cs"/>
      </a:defRPr>
    </a:lvl7pPr>
    <a:lvl8pPr marL="3200240" algn="l" defTabSz="457178" rtl="0" eaLnBrk="1" latinLnBrk="0" hangingPunct="1">
      <a:defRPr sz="1200" kern="1200">
        <a:solidFill>
          <a:schemeClr val="tx1"/>
        </a:solidFill>
        <a:latin typeface="+mn-lt"/>
        <a:ea typeface="+mn-ea"/>
        <a:cs typeface="+mn-cs"/>
      </a:defRPr>
    </a:lvl8pPr>
    <a:lvl9pPr marL="3657418" algn="l" defTabSz="4571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921038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D97D73-C34A-04E3-2066-07C82D4620BB}"/>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31AA8DE6-A034-F68F-D680-CD7CD15C5C81}"/>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24</a:t>
            </a:fld>
            <a:endParaRPr lang="en-US" sz="1200">
              <a:solidFill>
                <a:srgbClr val="000000"/>
              </a:solidFill>
            </a:endParaRPr>
          </a:p>
        </p:txBody>
      </p:sp>
      <p:sp>
        <p:nvSpPr>
          <p:cNvPr id="17411" name="Rectangle 2">
            <a:extLst>
              <a:ext uri="{FF2B5EF4-FFF2-40B4-BE49-F238E27FC236}">
                <a16:creationId xmlns:a16="http://schemas.microsoft.com/office/drawing/2014/main" id="{C1A3A82B-32E7-0B95-72BA-0CC366AB4856}"/>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EB9615CA-9D7C-73A0-B544-BE7B1158FC52}"/>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901257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D02A57-85CB-05AD-1384-09792EA6435E}"/>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C636CB41-DE2E-C097-F417-C1DC0B9A9064}"/>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25</a:t>
            </a:fld>
            <a:endParaRPr lang="en-US" sz="1200">
              <a:solidFill>
                <a:srgbClr val="000000"/>
              </a:solidFill>
            </a:endParaRPr>
          </a:p>
        </p:txBody>
      </p:sp>
      <p:sp>
        <p:nvSpPr>
          <p:cNvPr id="17411" name="Rectangle 2">
            <a:extLst>
              <a:ext uri="{FF2B5EF4-FFF2-40B4-BE49-F238E27FC236}">
                <a16:creationId xmlns:a16="http://schemas.microsoft.com/office/drawing/2014/main" id="{5950DC8A-1067-E0BD-3961-36160727AD94}"/>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CA922177-9915-E0C1-7A7D-AB72730C3B4B}"/>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4581049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NimbusRomNo9L"/>
              </a:rPr>
              <a:t>Finetuning the values in </a:t>
            </a:r>
            <a:r>
              <a:rPr lang="en-US" sz="1800" b="0" dirty="0">
                <a:effectLst/>
                <a:latin typeface="NimbusRomNo9L"/>
              </a:rPr>
              <a:t>WC </a:t>
            </a:r>
            <a:r>
              <a:rPr lang="en-US" sz="1800" dirty="0">
                <a:effectLst/>
                <a:latin typeface="NimbusRomNo9L"/>
              </a:rPr>
              <a:t>requires supervised training data consisting of input sequences labeled with the appropriate sentiment class. Training proceeds in the usual way; cross-entropy loss between the </a:t>
            </a:r>
            <a:r>
              <a:rPr lang="en-US" sz="1800" dirty="0" err="1">
                <a:effectLst/>
                <a:latin typeface="NimbusRomNo9L"/>
              </a:rPr>
              <a:t>softmax</a:t>
            </a:r>
            <a:r>
              <a:rPr lang="en-US" sz="1800" dirty="0">
                <a:effectLst/>
                <a:latin typeface="NimbusRomNo9L"/>
              </a:rPr>
              <a:t> output and the correct answer is used to drive the learning that produces </a:t>
            </a:r>
            <a:r>
              <a:rPr lang="en-US" sz="1800" b="0" dirty="0">
                <a:effectLst/>
                <a:latin typeface="NimbusRomNo9L"/>
              </a:rPr>
              <a:t>WC</a:t>
            </a:r>
            <a:r>
              <a:rPr lang="en-US" sz="1800" dirty="0">
                <a:effectLst/>
                <a:latin typeface="NimbusRomNo9L"/>
              </a:rPr>
              <a:t>. </a:t>
            </a:r>
            <a:endParaRPr lang="en-US" dirty="0"/>
          </a:p>
          <a:p>
            <a:r>
              <a:rPr lang="en-US" sz="1800" dirty="0">
                <a:effectLst/>
                <a:latin typeface="NimbusRomNo9L"/>
              </a:rPr>
              <a:t>Note that can </a:t>
            </a:r>
            <a:r>
              <a:rPr lang="en-US" sz="1800" dirty="0" err="1">
                <a:effectLst/>
                <a:latin typeface="NimbusRomNo9L"/>
              </a:rPr>
              <a:t>ba</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26</a:t>
            </a:fld>
            <a:endParaRPr lang="en-US"/>
          </a:p>
        </p:txBody>
      </p:sp>
    </p:spTree>
    <p:extLst>
      <p:ext uri="{BB962C8B-B14F-4D97-AF65-F5344CB8AC3E}">
        <p14:creationId xmlns:p14="http://schemas.microsoft.com/office/powerpoint/2010/main" val="1568537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95BC94-258F-4212-3680-CC00329EE978}"/>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2A9D06CF-BD37-5AD1-DFCE-7E0B45E93FA1}"/>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35</a:t>
            </a:fld>
            <a:endParaRPr lang="en-US" sz="1200">
              <a:solidFill>
                <a:srgbClr val="000000"/>
              </a:solidFill>
            </a:endParaRPr>
          </a:p>
        </p:txBody>
      </p:sp>
      <p:sp>
        <p:nvSpPr>
          <p:cNvPr id="17411" name="Rectangle 2">
            <a:extLst>
              <a:ext uri="{FF2B5EF4-FFF2-40B4-BE49-F238E27FC236}">
                <a16:creationId xmlns:a16="http://schemas.microsoft.com/office/drawing/2014/main" id="{7B27ACE0-F939-154D-CDEA-9771E5AD051B}"/>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6F7F4CF3-D786-71B2-FA53-84C65CCF9892}"/>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211004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Recall that we applied feedforward networks to </a:t>
            </a:r>
            <a:r>
              <a:rPr lang="en-US" sz="1800" dirty="0" err="1">
                <a:effectLst/>
                <a:latin typeface="NimbusRomNo9L"/>
              </a:rPr>
              <a:t>lan</a:t>
            </a:r>
            <a:r>
              <a:rPr lang="en-US" sz="1800" dirty="0">
                <a:effectLst/>
                <a:latin typeface="NimbusRomNo9L"/>
              </a:rPr>
              <a:t>- </a:t>
            </a:r>
            <a:r>
              <a:rPr lang="en-US" sz="1800" dirty="0" err="1">
                <a:effectLst/>
                <a:latin typeface="NimbusRomNo9L"/>
              </a:rPr>
              <a:t>guage</a:t>
            </a:r>
            <a:r>
              <a:rPr lang="en-US" sz="1800" dirty="0">
                <a:effectLst/>
                <a:latin typeface="NimbusRomNo9L"/>
              </a:rPr>
              <a:t> modeling by having them look only at a fixed-size window of words, and then sliding this window over the input, making independent predictions along the way.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a:t>
            </a:fld>
            <a:endParaRPr lang="en-US"/>
          </a:p>
        </p:txBody>
      </p:sp>
    </p:spTree>
    <p:extLst>
      <p:ext uri="{BB962C8B-B14F-4D97-AF65-F5344CB8AC3E}">
        <p14:creationId xmlns:p14="http://schemas.microsoft.com/office/powerpoint/2010/main" val="25532721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862EE1-45B9-F242-6E41-171EF80EC390}"/>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B0E8A371-C981-847C-5CB3-5867005C1A9B}"/>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6</a:t>
            </a:fld>
            <a:endParaRPr lang="en-US" sz="1200">
              <a:solidFill>
                <a:srgbClr val="000000"/>
              </a:solidFill>
            </a:endParaRPr>
          </a:p>
        </p:txBody>
      </p:sp>
      <p:sp>
        <p:nvSpPr>
          <p:cNvPr id="17411" name="Rectangle 2">
            <a:extLst>
              <a:ext uri="{FF2B5EF4-FFF2-40B4-BE49-F238E27FC236}">
                <a16:creationId xmlns:a16="http://schemas.microsoft.com/office/drawing/2014/main" id="{593B7EAB-1AB9-9A57-E30F-616B5BCA8291}"/>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E22831D0-4056-4146-47BA-5A6DD8FE8AF0}"/>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6678435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79BD57-B60E-7C5F-F4D5-0226810C25C6}"/>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5540FB0B-A657-008F-9E13-7A4A27F5F130}"/>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7</a:t>
            </a:fld>
            <a:endParaRPr lang="en-US" sz="1200">
              <a:solidFill>
                <a:srgbClr val="000000"/>
              </a:solidFill>
            </a:endParaRPr>
          </a:p>
        </p:txBody>
      </p:sp>
      <p:sp>
        <p:nvSpPr>
          <p:cNvPr id="17411" name="Rectangle 2">
            <a:extLst>
              <a:ext uri="{FF2B5EF4-FFF2-40B4-BE49-F238E27FC236}">
                <a16:creationId xmlns:a16="http://schemas.microsoft.com/office/drawing/2014/main" id="{C99283BA-FB10-8290-E13E-08B07E648A75}"/>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AAD49E42-F83A-3C4A-8D14-9BD96C4B486E}"/>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415810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Why the three possible manipulations? Adding the </a:t>
            </a:r>
            <a:r>
              <a:rPr lang="en-US" sz="1800" dirty="0">
                <a:effectLst/>
                <a:latin typeface="txtt"/>
              </a:rPr>
              <a:t>[MASK] </a:t>
            </a:r>
            <a:r>
              <a:rPr lang="en-US" sz="1800" dirty="0">
                <a:effectLst/>
                <a:latin typeface="NimbusRomNo9L"/>
              </a:rPr>
              <a:t>token creates a mismatch be- tween pretraining and downstream fine-tuning or inference, since when we employ the MLM model to perform a downstream task, we don’t use any </a:t>
            </a:r>
            <a:r>
              <a:rPr lang="en-US" sz="1800" dirty="0">
                <a:effectLst/>
                <a:latin typeface="txtt"/>
              </a:rPr>
              <a:t>[MASK] </a:t>
            </a:r>
            <a:r>
              <a:rPr lang="en-US" sz="1800" dirty="0">
                <a:effectLst/>
                <a:latin typeface="NimbusRomNo9L"/>
              </a:rPr>
              <a:t>tokens. If we just replaced tokens with the </a:t>
            </a:r>
            <a:r>
              <a:rPr lang="en-US" sz="1800" dirty="0">
                <a:effectLst/>
                <a:latin typeface="txtt"/>
              </a:rPr>
              <a:t>[MASK]</a:t>
            </a:r>
            <a:r>
              <a:rPr lang="en-US" sz="1800" dirty="0">
                <a:effectLst/>
                <a:latin typeface="NimbusRomNo9L"/>
              </a:rPr>
              <a:t>, the model might only predict tokens when it sees a </a:t>
            </a:r>
            <a:r>
              <a:rPr lang="en-US" sz="1800" dirty="0">
                <a:effectLst/>
                <a:latin typeface="txtt"/>
              </a:rPr>
              <a:t>[MASK]</a:t>
            </a:r>
            <a:r>
              <a:rPr lang="en-US" sz="1800" dirty="0">
                <a:effectLst/>
                <a:latin typeface="NimbusRomNo9L"/>
              </a:rPr>
              <a:t>, but we want the model to try to always predict the input token.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9</a:t>
            </a:fld>
            <a:endParaRPr lang="en-US"/>
          </a:p>
        </p:txBody>
      </p:sp>
    </p:spTree>
    <p:extLst>
      <p:ext uri="{BB962C8B-B14F-4D97-AF65-F5344CB8AC3E}">
        <p14:creationId xmlns:p14="http://schemas.microsoft.com/office/powerpoint/2010/main" val="11742822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To train the model to make the prediction, the original input sequence is to- </a:t>
            </a:r>
            <a:r>
              <a:rPr lang="en-US" sz="1800" dirty="0" err="1">
                <a:effectLst/>
                <a:latin typeface="NimbusRomNo9L"/>
              </a:rPr>
              <a:t>kenized</a:t>
            </a:r>
            <a:r>
              <a:rPr lang="en-US" sz="1800" dirty="0">
                <a:effectLst/>
                <a:latin typeface="NimbusRomNo9L"/>
              </a:rPr>
              <a:t> using a </a:t>
            </a:r>
            <a:r>
              <a:rPr lang="en-US" sz="1800" dirty="0" err="1">
                <a:effectLst/>
                <a:latin typeface="NimbusRomNo9L"/>
              </a:rPr>
              <a:t>subword</a:t>
            </a:r>
            <a:r>
              <a:rPr lang="en-US" sz="1800" dirty="0">
                <a:effectLst/>
                <a:latin typeface="NimbusRomNo9L"/>
              </a:rPr>
              <a:t> model and tokens are sampled to be manipulated. Word embeddings for all of the tokens in the input are retrieved from the </a:t>
            </a:r>
            <a:r>
              <a:rPr lang="en-US" sz="1800" b="0" dirty="0">
                <a:effectLst/>
                <a:latin typeface="NimbusRomNo9L"/>
              </a:rPr>
              <a:t>E </a:t>
            </a:r>
            <a:r>
              <a:rPr lang="en-US" sz="1800" dirty="0">
                <a:effectLst/>
                <a:latin typeface="NimbusRomNo9L"/>
              </a:rPr>
              <a:t>embedding ma- </a:t>
            </a:r>
            <a:r>
              <a:rPr lang="en-US" sz="1800" dirty="0" err="1">
                <a:effectLst/>
                <a:latin typeface="NimbusRomNo9L"/>
              </a:rPr>
              <a:t>trix</a:t>
            </a:r>
            <a:r>
              <a:rPr lang="en-US" sz="1800" dirty="0">
                <a:effectLst/>
                <a:latin typeface="NimbusRomNo9L"/>
              </a:rPr>
              <a:t> and combined with positional embeddings to form the input to the transformer, passed through the stack of bidirectional transformer blocks, and then the language modeling head. The MLM training objective is to predict the original inputs for each of the masked tokens and the cross-entropy loss from these predictions drives the training process for all the parameters in the model. That is, all of the input tokens play a role in the self-attention process, but only the sampled tokens are used for learning.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10</a:t>
            </a:fld>
            <a:endParaRPr lang="en-US"/>
          </a:p>
        </p:txBody>
      </p:sp>
    </p:spTree>
    <p:extLst>
      <p:ext uri="{BB962C8B-B14F-4D97-AF65-F5344CB8AC3E}">
        <p14:creationId xmlns:p14="http://schemas.microsoft.com/office/powerpoint/2010/main" val="185325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1A2C4D-8362-0FE8-DCFD-BF6441739C8E}"/>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291BD66F-9B37-FED7-A332-AD351B357602}"/>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15</a:t>
            </a:fld>
            <a:endParaRPr lang="en-US" sz="1200">
              <a:solidFill>
                <a:srgbClr val="000000"/>
              </a:solidFill>
            </a:endParaRPr>
          </a:p>
        </p:txBody>
      </p:sp>
      <p:sp>
        <p:nvSpPr>
          <p:cNvPr id="17411" name="Rectangle 2">
            <a:extLst>
              <a:ext uri="{FF2B5EF4-FFF2-40B4-BE49-F238E27FC236}">
                <a16:creationId xmlns:a16="http://schemas.microsoft.com/office/drawing/2014/main" id="{CBAABF86-9DFA-8A59-A5AA-6CCB2E004B55}"/>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E362E40E-8000-82CC-23D0-A54F2A710052}"/>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4234152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F094B7-EDBE-171D-580D-0E43A7207B7E}"/>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0465F97F-FB31-93E2-E58D-6E26CAF0448E}"/>
              </a:ext>
            </a:extLst>
          </p:cNvPr>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16</a:t>
            </a:fld>
            <a:endParaRPr lang="en-US" sz="1200">
              <a:solidFill>
                <a:srgbClr val="000000"/>
              </a:solidFill>
            </a:endParaRPr>
          </a:p>
        </p:txBody>
      </p:sp>
      <p:sp>
        <p:nvSpPr>
          <p:cNvPr id="17411" name="Rectangle 2">
            <a:extLst>
              <a:ext uri="{FF2B5EF4-FFF2-40B4-BE49-F238E27FC236}">
                <a16:creationId xmlns:a16="http://schemas.microsoft.com/office/drawing/2014/main" id="{11ECB302-54D2-B884-E41A-4A5A095060EA}"/>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5345AB57-00DE-61E0-52FF-83A16A286CC9}"/>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2149451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In green are the contextual embed- dings precomputed for each sense of each word; here we just show a few of the senses for </a:t>
            </a:r>
            <a:r>
              <a:rPr lang="en-US" sz="1800" i="1" dirty="0">
                <a:effectLst/>
                <a:latin typeface="NimbusRomNo9L"/>
              </a:rPr>
              <a:t>find</a:t>
            </a:r>
            <a:r>
              <a:rPr lang="en-US" sz="1800" dirty="0">
                <a:effectLst/>
                <a:latin typeface="NimbusRomNo9L"/>
              </a:rPr>
              <a:t>. A contextual embedding is computed for the target word </a:t>
            </a:r>
            <a:r>
              <a:rPr lang="en-US" sz="1800" i="1" dirty="0">
                <a:effectLst/>
                <a:latin typeface="NimbusRomNo9L"/>
              </a:rPr>
              <a:t>found</a:t>
            </a:r>
            <a:r>
              <a:rPr lang="en-US" sz="1800" dirty="0">
                <a:effectLst/>
                <a:latin typeface="NimbusRomNo9L"/>
              </a:rPr>
              <a:t>, and then the nearest neighbor sense (in this case </a:t>
            </a:r>
            <a:r>
              <a:rPr lang="en-US" sz="1800" b="0" dirty="0">
                <a:effectLst/>
                <a:latin typeface="NimbusRomNo9L"/>
              </a:rPr>
              <a:t>find</a:t>
            </a:r>
            <a:r>
              <a:rPr lang="en-US" sz="1800" dirty="0">
                <a:effectLst/>
                <a:latin typeface="NimbusRomNo9L"/>
              </a:rPr>
              <a:t>9</a:t>
            </a:r>
            <a:r>
              <a:rPr lang="en-US" sz="1800" i="1" dirty="0">
                <a:effectLst/>
                <a:latin typeface="NimbusRomNo9L"/>
              </a:rPr>
              <a:t>v </a:t>
            </a:r>
            <a:r>
              <a:rPr lang="en-US" sz="1800" dirty="0">
                <a:effectLst/>
                <a:latin typeface="NimbusRomNo9L"/>
              </a:rPr>
              <a:t>) is chosen.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22</a:t>
            </a:fld>
            <a:endParaRPr lang="en-US"/>
          </a:p>
        </p:txBody>
      </p:sp>
    </p:spTree>
    <p:extLst>
      <p:ext uri="{BB962C8B-B14F-4D97-AF65-F5344CB8AC3E}">
        <p14:creationId xmlns:p14="http://schemas.microsoft.com/office/powerpoint/2010/main" val="3585136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solidFill>
                  <a:schemeClr val="tx1">
                    <a:lumMod val="65000"/>
                    <a:lumOff val="35000"/>
                  </a:schemeClr>
                </a:solidFill>
              </a:defRPr>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65000"/>
                    <a:lumOff val="35000"/>
                  </a:schemeClr>
                </a:solidFill>
              </a:defRPr>
            </a:lvl1pPr>
            <a:lvl2pPr marL="404783" indent="-253982">
              <a:tabLst/>
              <a:defRPr sz="2400" baseline="0">
                <a:solidFill>
                  <a:schemeClr val="tx1">
                    <a:lumMod val="65000"/>
                    <a:lumOff val="35000"/>
                  </a:schemeClr>
                </a:solidFill>
              </a:defRPr>
            </a:lvl2pPr>
            <a:lvl3pPr marL="515899" indent="-228584">
              <a:tabLst/>
              <a:defRPr sz="2000" baseline="0">
                <a:solidFill>
                  <a:schemeClr val="tx1">
                    <a:lumMod val="65000"/>
                    <a:lumOff val="35000"/>
                  </a:schemeClr>
                </a:solidFill>
              </a:defRPr>
            </a:lvl3pPr>
            <a:lvl4pPr marL="690512" indent="-265093">
              <a:tabLst/>
              <a:defRPr sz="1600" baseline="0">
                <a:solidFill>
                  <a:schemeClr val="tx1">
                    <a:lumMod val="65000"/>
                    <a:lumOff val="35000"/>
                  </a:schemeClr>
                </a:solidFill>
              </a:defRPr>
            </a:lvl4pPr>
            <a:lvl5pPr marL="801628" indent="-239695">
              <a:tabLst/>
              <a:defRPr sz="1400" baseline="0">
                <a:solidFill>
                  <a:schemeClr val="tx1">
                    <a:lumMod val="65000"/>
                    <a:lumOff val="3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1/11/25</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3801555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75000"/>
                    <a:lumOff val="25000"/>
                  </a:schemeClr>
                </a:solidFill>
              </a:defRPr>
            </a:lvl1pPr>
            <a:lvl2pPr marL="404783" indent="-253982">
              <a:tabLst/>
              <a:defRPr sz="2400" baseline="0">
                <a:solidFill>
                  <a:schemeClr val="tx1">
                    <a:lumMod val="75000"/>
                    <a:lumOff val="25000"/>
                  </a:schemeClr>
                </a:solidFill>
              </a:defRPr>
            </a:lvl2pPr>
            <a:lvl3pPr marL="515899" indent="-228584">
              <a:tabLst/>
              <a:defRPr sz="2000" baseline="0">
                <a:solidFill>
                  <a:schemeClr val="tx1">
                    <a:lumMod val="75000"/>
                    <a:lumOff val="25000"/>
                  </a:schemeClr>
                </a:solidFill>
              </a:defRPr>
            </a:lvl3pPr>
            <a:lvl4pPr marL="690512" indent="-265093">
              <a:tabLst/>
              <a:defRPr sz="1600" baseline="0">
                <a:solidFill>
                  <a:schemeClr val="tx1">
                    <a:lumMod val="75000"/>
                    <a:lumOff val="25000"/>
                  </a:schemeClr>
                </a:solidFill>
              </a:defRPr>
            </a:lvl4pPr>
            <a:lvl5pPr marL="801628" indent="-239695">
              <a:tabLst/>
              <a:defRPr sz="1400" baseline="0">
                <a:solidFill>
                  <a:schemeClr val="tx1">
                    <a:lumMod val="75000"/>
                    <a:lumOff val="2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1/11/25</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82553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43"/>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1/11/25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313932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1/11/25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184223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41"/>
            <a:ext cx="5386917"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73" y="1671641"/>
            <a:ext cx="5389033"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990173" y="2311400"/>
            <a:ext cx="5389033"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1" y="3398527"/>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18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1361262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3"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5" y="731520"/>
            <a:ext cx="6679191" cy="5257800"/>
          </a:xfrm>
        </p:spPr>
        <p:txBody>
          <a:bodyPr/>
          <a:lstStyle>
            <a:lvl1pPr>
              <a:defRPr sz="3200" baseline="0">
                <a:solidFill>
                  <a:schemeClr val="accent2"/>
                </a:solidFill>
              </a:defRPr>
            </a:lvl1pPr>
            <a:lvl2pPr>
              <a:defRPr sz="2800" baseline="0">
                <a:solidFill>
                  <a:schemeClr val="accent2"/>
                </a:solidFill>
              </a:defRPr>
            </a:lvl2pPr>
            <a:lvl3pPr>
              <a:defRPr sz="24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3"/>
            <a:ext cx="3200400" cy="3379124"/>
          </a:xfrm>
        </p:spPr>
        <p:txBody>
          <a:bodyPr lIns="91440" rIns="91440">
            <a:normAutofit/>
          </a:bodyPr>
          <a:lstStyle>
            <a:lvl1pPr marL="0" indent="0">
              <a:buNone/>
              <a:defRPr sz="1125">
                <a:solidFill>
                  <a:srgbClr val="FFFFFF"/>
                </a:solidFill>
              </a:defRPr>
            </a:lvl1pPr>
            <a:lvl2pPr marL="342874" indent="0">
              <a:buNone/>
              <a:defRPr sz="900"/>
            </a:lvl2pPr>
            <a:lvl3pPr marL="685750" indent="0">
              <a:buNone/>
              <a:defRPr sz="751"/>
            </a:lvl3pPr>
            <a:lvl4pPr marL="1028624" indent="0">
              <a:buNone/>
              <a:defRPr sz="675"/>
            </a:lvl4pPr>
            <a:lvl5pPr marL="1371498" indent="0">
              <a:buNone/>
              <a:defRPr sz="675"/>
            </a:lvl5pPr>
            <a:lvl6pPr marL="1714372" indent="0">
              <a:buNone/>
              <a:defRPr sz="675"/>
            </a:lvl6pPr>
            <a:lvl7pPr marL="2057246" indent="0">
              <a:buNone/>
              <a:defRPr sz="675"/>
            </a:lvl7pPr>
            <a:lvl8pPr marL="2400120" indent="0">
              <a:buNone/>
              <a:defRPr sz="675"/>
            </a:lvl8pPr>
            <a:lvl9pPr marL="2742994" indent="0">
              <a:buNone/>
              <a:defRPr sz="675"/>
            </a:lvl9pPr>
          </a:lstStyle>
          <a:p>
            <a:pPr lvl="0"/>
            <a:r>
              <a:rPr lang="en-US"/>
              <a:t>Click to edit Master text styles</a:t>
            </a:r>
          </a:p>
        </p:txBody>
      </p:sp>
      <p:sp>
        <p:nvSpPr>
          <p:cNvPr id="5" name="Date Placeholder 4"/>
          <p:cNvSpPr>
            <a:spLocks noGrp="1"/>
          </p:cNvSpPr>
          <p:nvPr>
            <p:ph type="dt" sz="half" idx="10"/>
          </p:nvPr>
        </p:nvSpPr>
        <p:spPr>
          <a:xfrm>
            <a:off x="465518" y="6459791"/>
            <a:ext cx="2618511" cy="365125"/>
          </a:xfrm>
        </p:spPr>
        <p:txBody>
          <a:bodyPr/>
          <a:lstStyle>
            <a:lvl1pPr algn="l">
              <a:defRPr/>
            </a:lvl1pPr>
          </a:lstStyle>
          <a:p>
            <a:fld id="{240CDC23-E565-C848-9AF6-12BD09C53D91}" type="datetimeFigureOut">
              <a:rPr lang="en-US" smtClean="0"/>
              <a:t>1/11/25</a:t>
            </a:fld>
            <a:endParaRPr lang="en-US"/>
          </a:p>
        </p:txBody>
      </p:sp>
      <p:sp>
        <p:nvSpPr>
          <p:cNvPr id="6" name="Footer Placeholder 5"/>
          <p:cNvSpPr>
            <a:spLocks noGrp="1"/>
          </p:cNvSpPr>
          <p:nvPr>
            <p:ph type="ftr" sz="quarter" idx="11"/>
          </p:nvPr>
        </p:nvSpPr>
        <p:spPr>
          <a:xfrm>
            <a:off x="4800600" y="6459791"/>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4012690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4"/>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3"/>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7"/>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7" y="6459791"/>
            <a:ext cx="2472271" cy="365125"/>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1/11/25</a:t>
            </a:fld>
            <a:endParaRPr lang="en-US"/>
          </a:p>
        </p:txBody>
      </p:sp>
      <p:sp>
        <p:nvSpPr>
          <p:cNvPr id="5" name="Footer Placeholder 4"/>
          <p:cNvSpPr>
            <a:spLocks noGrp="1"/>
          </p:cNvSpPr>
          <p:nvPr>
            <p:ph type="ftr" sz="quarter" idx="3"/>
          </p:nvPr>
        </p:nvSpPr>
        <p:spPr>
          <a:xfrm>
            <a:off x="3686187" y="6459791"/>
            <a:ext cx="4822804"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5" y="6459791"/>
            <a:ext cx="1312025" cy="365125"/>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869977968"/>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Lst>
  <p:txStyles>
    <p:titleStyle>
      <a:lvl1pPr algn="l" defTabSz="685750" rtl="0" eaLnBrk="1" latinLnBrk="0" hangingPunct="1">
        <a:lnSpc>
          <a:spcPct val="85000"/>
        </a:lnSpc>
        <a:spcBef>
          <a:spcPct val="0"/>
        </a:spcBef>
        <a:buNone/>
        <a:defRPr sz="3600" kern="1200" spc="-37" baseline="0">
          <a:solidFill>
            <a:schemeClr val="tx1">
              <a:lumMod val="75000"/>
              <a:lumOff val="25000"/>
            </a:schemeClr>
          </a:solidFill>
          <a:latin typeface="+mj-lt"/>
          <a:ea typeface="+mj-ea"/>
          <a:cs typeface="+mj-cs"/>
        </a:defRPr>
      </a:lvl1pPr>
    </p:titleStyle>
    <p:bodyStyle>
      <a:lvl1pPr marL="68576" indent="-68576" algn="l" defTabSz="685750" rtl="0" eaLnBrk="1" latinLnBrk="0" hangingPunct="1">
        <a:lnSpc>
          <a:spcPct val="90000"/>
        </a:lnSpc>
        <a:spcBef>
          <a:spcPts val="900"/>
        </a:spcBef>
        <a:spcAft>
          <a:spcPts val="151"/>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15" indent="-137150" algn="l" defTabSz="685750" rtl="0" eaLnBrk="1" latinLnBrk="0" hangingPunct="1">
        <a:lnSpc>
          <a:spcPct val="90000"/>
        </a:lnSpc>
        <a:spcBef>
          <a:spcPts val="151"/>
        </a:spcBef>
        <a:spcAft>
          <a:spcPts val="300"/>
        </a:spcAft>
        <a:buClr>
          <a:schemeClr val="accent1"/>
        </a:buClr>
        <a:buFont typeface="Calibri" pitchFamily="34" charset="0"/>
        <a:buChar char="◦"/>
        <a:defRPr sz="1351" kern="1200">
          <a:solidFill>
            <a:schemeClr val="tx1">
              <a:lumMod val="75000"/>
              <a:lumOff val="25000"/>
            </a:schemeClr>
          </a:solidFill>
          <a:latin typeface="+mn-lt"/>
          <a:ea typeface="+mn-ea"/>
          <a:cs typeface="+mn-cs"/>
        </a:defRPr>
      </a:lvl2pPr>
      <a:lvl3pPr marL="42516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3pPr>
      <a:lvl4pPr marL="56231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4pPr>
      <a:lvl5pPr marL="699464"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5pPr>
      <a:lvl6pPr marL="82493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6pPr>
      <a:lvl7pPr marL="97492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7pPr>
      <a:lvl8pPr marL="1124916"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8pPr>
      <a:lvl9pPr marL="1274905"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9pPr>
    </p:bodyStyle>
    <p:otherStyle>
      <a:defPPr>
        <a:defRPr lang="en-US"/>
      </a:defPPr>
      <a:lvl1pPr marL="0" algn="l" defTabSz="685750" rtl="0" eaLnBrk="1" latinLnBrk="0" hangingPunct="1">
        <a:defRPr sz="1351" kern="1200">
          <a:solidFill>
            <a:schemeClr val="tx1"/>
          </a:solidFill>
          <a:latin typeface="+mn-lt"/>
          <a:ea typeface="+mn-ea"/>
          <a:cs typeface="+mn-cs"/>
        </a:defRPr>
      </a:lvl1pPr>
      <a:lvl2pPr marL="342874" algn="l" defTabSz="685750" rtl="0" eaLnBrk="1" latinLnBrk="0" hangingPunct="1">
        <a:defRPr sz="1351" kern="1200">
          <a:solidFill>
            <a:schemeClr val="tx1"/>
          </a:solidFill>
          <a:latin typeface="+mn-lt"/>
          <a:ea typeface="+mn-ea"/>
          <a:cs typeface="+mn-cs"/>
        </a:defRPr>
      </a:lvl2pPr>
      <a:lvl3pPr marL="685750" algn="l" defTabSz="685750" rtl="0" eaLnBrk="1" latinLnBrk="0" hangingPunct="1">
        <a:defRPr sz="1351" kern="1200">
          <a:solidFill>
            <a:schemeClr val="tx1"/>
          </a:solidFill>
          <a:latin typeface="+mn-lt"/>
          <a:ea typeface="+mn-ea"/>
          <a:cs typeface="+mn-cs"/>
        </a:defRPr>
      </a:lvl3pPr>
      <a:lvl4pPr marL="1028624" algn="l" defTabSz="685750" rtl="0" eaLnBrk="1" latinLnBrk="0" hangingPunct="1">
        <a:defRPr sz="1351" kern="1200">
          <a:solidFill>
            <a:schemeClr val="tx1"/>
          </a:solidFill>
          <a:latin typeface="+mn-lt"/>
          <a:ea typeface="+mn-ea"/>
          <a:cs typeface="+mn-cs"/>
        </a:defRPr>
      </a:lvl4pPr>
      <a:lvl5pPr marL="1371498" algn="l" defTabSz="685750" rtl="0" eaLnBrk="1" latinLnBrk="0" hangingPunct="1">
        <a:defRPr sz="1351" kern="1200">
          <a:solidFill>
            <a:schemeClr val="tx1"/>
          </a:solidFill>
          <a:latin typeface="+mn-lt"/>
          <a:ea typeface="+mn-ea"/>
          <a:cs typeface="+mn-cs"/>
        </a:defRPr>
      </a:lvl5pPr>
      <a:lvl6pPr marL="1714372" algn="l" defTabSz="685750" rtl="0" eaLnBrk="1" latinLnBrk="0" hangingPunct="1">
        <a:defRPr sz="1351" kern="1200">
          <a:solidFill>
            <a:schemeClr val="tx1"/>
          </a:solidFill>
          <a:latin typeface="+mn-lt"/>
          <a:ea typeface="+mn-ea"/>
          <a:cs typeface="+mn-cs"/>
        </a:defRPr>
      </a:lvl6pPr>
      <a:lvl7pPr marL="2057246" algn="l" defTabSz="685750" rtl="0" eaLnBrk="1" latinLnBrk="0" hangingPunct="1">
        <a:defRPr sz="1351" kern="1200">
          <a:solidFill>
            <a:schemeClr val="tx1"/>
          </a:solidFill>
          <a:latin typeface="+mn-lt"/>
          <a:ea typeface="+mn-ea"/>
          <a:cs typeface="+mn-cs"/>
        </a:defRPr>
      </a:lvl7pPr>
      <a:lvl8pPr marL="2400120" algn="l" defTabSz="685750" rtl="0" eaLnBrk="1" latinLnBrk="0" hangingPunct="1">
        <a:defRPr sz="1351" kern="1200">
          <a:solidFill>
            <a:schemeClr val="tx1"/>
          </a:solidFill>
          <a:latin typeface="+mn-lt"/>
          <a:ea typeface="+mn-ea"/>
          <a:cs typeface="+mn-cs"/>
        </a:defRPr>
      </a:lvl8pPr>
      <a:lvl9pPr marL="2742994" algn="l" defTabSz="685750"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 Id="rId5" Type="http://schemas.openxmlformats.org/officeDocument/2006/relationships/image" Target="../media/image5.emf"/><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Masked Language Models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BERT</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92655036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27201-51EB-175D-FBD3-446179D72701}"/>
              </a:ext>
            </a:extLst>
          </p:cNvPr>
          <p:cNvSpPr>
            <a:spLocks noGrp="1"/>
          </p:cNvSpPr>
          <p:nvPr>
            <p:ph type="title"/>
          </p:nvPr>
        </p:nvSpPr>
        <p:spPr/>
        <p:txBody>
          <a:bodyPr/>
          <a:lstStyle/>
          <a:p>
            <a:r>
              <a:rPr lang="en-US" dirty="0"/>
              <a:t>In detail</a:t>
            </a:r>
          </a:p>
        </p:txBody>
      </p:sp>
      <p:pic>
        <p:nvPicPr>
          <p:cNvPr id="5" name="Content Placeholder 4">
            <a:extLst>
              <a:ext uri="{FF2B5EF4-FFF2-40B4-BE49-F238E27FC236}">
                <a16:creationId xmlns:a16="http://schemas.microsoft.com/office/drawing/2014/main" id="{0EC06759-A1D0-0B64-F935-5C6BC76498DA}"/>
              </a:ext>
            </a:extLst>
          </p:cNvPr>
          <p:cNvPicPr>
            <a:picLocks noGrp="1" noChangeAspect="1"/>
          </p:cNvPicPr>
          <p:nvPr>
            <p:ph idx="1"/>
          </p:nvPr>
        </p:nvPicPr>
        <p:blipFill>
          <a:blip r:embed="rId3"/>
          <a:stretch>
            <a:fillRect/>
          </a:stretch>
        </p:blipFill>
        <p:spPr>
          <a:xfrm>
            <a:off x="1418605" y="1600200"/>
            <a:ext cx="9415115" cy="4572000"/>
          </a:xfrm>
        </p:spPr>
      </p:pic>
    </p:spTree>
    <p:extLst>
      <p:ext uri="{BB962C8B-B14F-4D97-AF65-F5344CB8AC3E}">
        <p14:creationId xmlns:p14="http://schemas.microsoft.com/office/powerpoint/2010/main" val="1620588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E468BB3-8E6E-8347-3477-8423ADF511E4}"/>
              </a:ext>
            </a:extLst>
          </p:cNvPr>
          <p:cNvSpPr>
            <a:spLocks noGrp="1"/>
          </p:cNvSpPr>
          <p:nvPr>
            <p:ph type="title"/>
          </p:nvPr>
        </p:nvSpPr>
        <p:spPr/>
        <p:txBody>
          <a:bodyPr/>
          <a:lstStyle/>
          <a:p>
            <a:r>
              <a:rPr lang="en-US" dirty="0"/>
              <a:t>MLM loss</a:t>
            </a:r>
          </a:p>
        </p:txBody>
      </p:sp>
      <p:pic>
        <p:nvPicPr>
          <p:cNvPr id="4" name="Content Placeholder 3">
            <a:extLst>
              <a:ext uri="{FF2B5EF4-FFF2-40B4-BE49-F238E27FC236}">
                <a16:creationId xmlns:a16="http://schemas.microsoft.com/office/drawing/2014/main" id="{049EDF5E-469D-3677-DCA9-38F875854752}"/>
              </a:ext>
            </a:extLst>
          </p:cNvPr>
          <p:cNvPicPr>
            <a:picLocks noGrp="1" noChangeAspect="1"/>
          </p:cNvPicPr>
          <p:nvPr>
            <p:ph idx="1"/>
          </p:nvPr>
        </p:nvPicPr>
        <p:blipFill>
          <a:blip r:embed="rId2"/>
          <a:stretch>
            <a:fillRect/>
          </a:stretch>
        </p:blipFill>
        <p:spPr>
          <a:xfrm>
            <a:off x="4081818" y="1913489"/>
            <a:ext cx="3644233" cy="1434432"/>
          </a:xfrm>
          <a:prstGeom prst="rect">
            <a:avLst/>
          </a:prstGeom>
        </p:spPr>
      </p:pic>
      <p:pic>
        <p:nvPicPr>
          <p:cNvPr id="5" name="Picture 4">
            <a:extLst>
              <a:ext uri="{FF2B5EF4-FFF2-40B4-BE49-F238E27FC236}">
                <a16:creationId xmlns:a16="http://schemas.microsoft.com/office/drawing/2014/main" id="{D35FC90E-AC3C-3FA6-F1E3-3680B169294D}"/>
              </a:ext>
            </a:extLst>
          </p:cNvPr>
          <p:cNvPicPr>
            <a:picLocks noChangeAspect="1"/>
          </p:cNvPicPr>
          <p:nvPr/>
        </p:nvPicPr>
        <p:blipFill>
          <a:blip r:embed="rId3"/>
          <a:stretch>
            <a:fillRect/>
          </a:stretch>
        </p:blipFill>
        <p:spPr>
          <a:xfrm>
            <a:off x="3483731" y="4107572"/>
            <a:ext cx="4497135" cy="852905"/>
          </a:xfrm>
          <a:prstGeom prst="rect">
            <a:avLst/>
          </a:prstGeom>
        </p:spPr>
      </p:pic>
      <p:pic>
        <p:nvPicPr>
          <p:cNvPr id="6" name="Picture 5">
            <a:extLst>
              <a:ext uri="{FF2B5EF4-FFF2-40B4-BE49-F238E27FC236}">
                <a16:creationId xmlns:a16="http://schemas.microsoft.com/office/drawing/2014/main" id="{B9F2405B-7DA9-BC5E-9DAD-EE83EC58CEEE}"/>
              </a:ext>
            </a:extLst>
          </p:cNvPr>
          <p:cNvPicPr>
            <a:picLocks noChangeAspect="1"/>
          </p:cNvPicPr>
          <p:nvPr/>
        </p:nvPicPr>
        <p:blipFill>
          <a:blip r:embed="rId4"/>
          <a:stretch>
            <a:fillRect/>
          </a:stretch>
        </p:blipFill>
        <p:spPr>
          <a:xfrm>
            <a:off x="3483731" y="5410958"/>
            <a:ext cx="5194968" cy="1473200"/>
          </a:xfrm>
          <a:prstGeom prst="rect">
            <a:avLst/>
          </a:prstGeom>
        </p:spPr>
      </p:pic>
      <p:sp>
        <p:nvSpPr>
          <p:cNvPr id="9" name="TextBox 8">
            <a:extLst>
              <a:ext uri="{FF2B5EF4-FFF2-40B4-BE49-F238E27FC236}">
                <a16:creationId xmlns:a16="http://schemas.microsoft.com/office/drawing/2014/main" id="{CF83E3DE-E12D-EEA5-2DC7-8256177EC3D0}"/>
              </a:ext>
            </a:extLst>
          </p:cNvPr>
          <p:cNvSpPr txBox="1"/>
          <p:nvPr/>
        </p:nvSpPr>
        <p:spPr>
          <a:xfrm>
            <a:off x="1219200" y="1264907"/>
            <a:ext cx="10058400" cy="4524315"/>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The LM head takes output of final transformer layer L, multiplies it by unembedding layer and turns into probabilities:</a:t>
            </a:r>
          </a:p>
          <a:p>
            <a:endParaRPr lang="en-US" sz="2400"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a:p>
            <a:r>
              <a:rPr lang="en-US" sz="2400" dirty="0">
                <a:effectLst/>
                <a:latin typeface="Calibri" panose="020F0502020204030204" pitchFamily="34" charset="0"/>
                <a:cs typeface="Calibri" panose="020F0502020204030204" pitchFamily="34" charset="0"/>
              </a:rPr>
              <a:t>E.g., for the x</a:t>
            </a:r>
            <a:r>
              <a:rPr lang="en-US" sz="2400" baseline="-25000" dirty="0">
                <a:effectLst/>
                <a:latin typeface="Calibri" panose="020F0502020204030204" pitchFamily="34" charset="0"/>
                <a:cs typeface="Calibri" panose="020F0502020204030204" pitchFamily="34" charset="0"/>
              </a:rPr>
              <a:t>i</a:t>
            </a:r>
            <a:r>
              <a:rPr lang="en-US" sz="2400" dirty="0">
                <a:effectLst/>
                <a:latin typeface="Calibri" panose="020F0502020204030204" pitchFamily="34" charset="0"/>
                <a:cs typeface="Calibri" panose="020F0502020204030204" pitchFamily="34" charset="0"/>
              </a:rPr>
              <a:t> corresponding to "long", the loss is the probability of the correct word </a:t>
            </a:r>
            <a:r>
              <a:rPr lang="en-US" sz="2400" i="1" dirty="0">
                <a:effectLst/>
                <a:latin typeface="Calibri" panose="020F0502020204030204" pitchFamily="34" charset="0"/>
                <a:cs typeface="Calibri" panose="020F0502020204030204" pitchFamily="34" charset="0"/>
              </a:rPr>
              <a:t>long</a:t>
            </a:r>
            <a:r>
              <a:rPr lang="en-US" sz="2400" dirty="0">
                <a:effectLst/>
                <a:latin typeface="Calibri" panose="020F0502020204030204" pitchFamily="34" charset="0"/>
                <a:cs typeface="Calibri" panose="020F0502020204030204" pitchFamily="34" charset="0"/>
              </a:rPr>
              <a:t>, given </a:t>
            </a:r>
            <a:r>
              <a:rPr lang="en-US" sz="2400" dirty="0">
                <a:latin typeface="Calibri" panose="020F0502020204030204" pitchFamily="34" charset="0"/>
                <a:cs typeface="Calibri" panose="020F0502020204030204" pitchFamily="34" charset="0"/>
              </a:rPr>
              <a:t>output </a:t>
            </a:r>
            <a:r>
              <a:rPr lang="en-US" sz="2400" b="0" dirty="0" err="1">
                <a:effectLst/>
                <a:latin typeface="Calibri" panose="020F0502020204030204" pitchFamily="34" charset="0"/>
                <a:cs typeface="Calibri" panose="020F0502020204030204" pitchFamily="34" charset="0"/>
              </a:rPr>
              <a:t>h</a:t>
            </a:r>
            <a:r>
              <a:rPr lang="en-US" sz="2400" i="1" baseline="30000" dirty="0" err="1">
                <a:effectLst/>
                <a:latin typeface="Calibri" panose="020F0502020204030204" pitchFamily="34" charset="0"/>
                <a:cs typeface="Calibri" panose="020F0502020204030204" pitchFamily="34" charset="0"/>
              </a:rPr>
              <a:t>L</a:t>
            </a:r>
            <a:r>
              <a:rPr lang="en-US" sz="2400" i="1" baseline="-25000" dirty="0" err="1">
                <a:effectLst/>
                <a:latin typeface="Calibri" panose="020F0502020204030204" pitchFamily="34" charset="0"/>
                <a:cs typeface="Calibri" panose="020F0502020204030204" pitchFamily="34" charset="0"/>
              </a:rPr>
              <a:t>i</a:t>
            </a:r>
            <a:r>
              <a:rPr lang="en-US" sz="2400" i="1" dirty="0">
                <a:effectLst/>
                <a:latin typeface="Calibri" panose="020F0502020204030204" pitchFamily="34" charset="0"/>
                <a:cs typeface="Calibri" panose="020F0502020204030204" pitchFamily="34" charset="0"/>
              </a:rPr>
              <a:t> </a:t>
            </a:r>
            <a:r>
              <a:rPr lang="en-US" sz="2400" dirty="0">
                <a:effectLst/>
                <a:latin typeface="Calibri" panose="020F0502020204030204" pitchFamily="34" charset="0"/>
                <a:cs typeface="Calibri" panose="020F0502020204030204" pitchFamily="34" charset="0"/>
              </a:rPr>
              <a:t>): </a:t>
            </a:r>
          </a:p>
          <a:p>
            <a:endParaRPr lang="en-US" sz="2400"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a:p>
            <a:r>
              <a:rPr lang="en-US" sz="2400" dirty="0">
                <a:latin typeface="Calibri" panose="020F0502020204030204" pitchFamily="34" charset="0"/>
                <a:cs typeface="Calibri" panose="020F0502020204030204" pitchFamily="34" charset="0"/>
              </a:rPr>
              <a:t>We get the gradients by taking the average of this loss over the batch</a:t>
            </a:r>
          </a:p>
          <a:p>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79039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CF655-42A7-B83D-DA09-A8EE5199AC44}"/>
              </a:ext>
            </a:extLst>
          </p:cNvPr>
          <p:cNvSpPr>
            <a:spLocks noGrp="1"/>
          </p:cNvSpPr>
          <p:nvPr>
            <p:ph type="title"/>
          </p:nvPr>
        </p:nvSpPr>
        <p:spPr/>
        <p:txBody>
          <a:bodyPr/>
          <a:lstStyle/>
          <a:p>
            <a:r>
              <a:rPr lang="en-US" dirty="0"/>
              <a:t>Next Sentence Prediction</a:t>
            </a:r>
          </a:p>
        </p:txBody>
      </p:sp>
      <p:sp>
        <p:nvSpPr>
          <p:cNvPr id="3" name="Content Placeholder 2">
            <a:extLst>
              <a:ext uri="{FF2B5EF4-FFF2-40B4-BE49-F238E27FC236}">
                <a16:creationId xmlns:a16="http://schemas.microsoft.com/office/drawing/2014/main" id="{FD41183E-866D-E8E3-6F74-D7C7C20295B0}"/>
              </a:ext>
            </a:extLst>
          </p:cNvPr>
          <p:cNvSpPr>
            <a:spLocks noGrp="1"/>
          </p:cNvSpPr>
          <p:nvPr>
            <p:ph idx="1"/>
          </p:nvPr>
        </p:nvSpPr>
        <p:spPr>
          <a:xfrm>
            <a:off x="1097285" y="1600199"/>
            <a:ext cx="10713715" cy="5098197"/>
          </a:xfrm>
        </p:spPr>
        <p:txBody>
          <a:bodyPr>
            <a:normAutofit/>
          </a:bodyPr>
          <a:lstStyle/>
          <a:p>
            <a:r>
              <a:rPr lang="en-US" sz="2400" dirty="0">
                <a:effectLst/>
                <a:latin typeface="Calibri" panose="020F0502020204030204" pitchFamily="34" charset="0"/>
                <a:cs typeface="Calibri" panose="020F0502020204030204" pitchFamily="34" charset="0"/>
              </a:rPr>
              <a:t>Given 2 sentences the model predicts if </a:t>
            </a:r>
            <a:r>
              <a:rPr lang="en-US" sz="2400" dirty="0">
                <a:latin typeface="Calibri" panose="020F0502020204030204" pitchFamily="34" charset="0"/>
                <a:cs typeface="Calibri" panose="020F0502020204030204" pitchFamily="34" charset="0"/>
              </a:rPr>
              <a:t>they are a </a:t>
            </a:r>
            <a:r>
              <a:rPr lang="en-US" sz="2400" dirty="0">
                <a:effectLst/>
                <a:latin typeface="Calibri" panose="020F0502020204030204" pitchFamily="34" charset="0"/>
                <a:cs typeface="Calibri" panose="020F0502020204030204" pitchFamily="34" charset="0"/>
              </a:rPr>
              <a:t>real pair of adjacent sentences from the training corpus or a pair of unrelated sentences. </a:t>
            </a:r>
          </a:p>
          <a:p>
            <a:r>
              <a:rPr lang="en-US" sz="2400" dirty="0">
                <a:effectLst/>
                <a:latin typeface="Calibri" panose="020F0502020204030204" pitchFamily="34" charset="0"/>
                <a:cs typeface="Calibri" panose="020F0502020204030204" pitchFamily="34" charset="0"/>
              </a:rPr>
              <a:t>BERT introduces two special tokens </a:t>
            </a:r>
          </a:p>
          <a:p>
            <a:pPr marL="285750" indent="-28575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[CLS] is prepended to the input sentence pair, </a:t>
            </a:r>
          </a:p>
          <a:p>
            <a:pPr marL="285750" indent="-28575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[SEP] is placed between the sentences, and also after second sentence </a:t>
            </a:r>
          </a:p>
          <a:p>
            <a:r>
              <a:rPr lang="en-US" sz="2400" dirty="0">
                <a:latin typeface="Calibri" panose="020F0502020204030204" pitchFamily="34" charset="0"/>
                <a:cs typeface="Calibri" panose="020F0502020204030204" pitchFamily="34" charset="0"/>
              </a:rPr>
              <a:t>And two more special tokens</a:t>
            </a:r>
          </a:p>
          <a:p>
            <a:pPr marL="285750" indent="-285750">
              <a:buFont typeface="Arial" panose="020B0604020202020204" pitchFamily="34" charset="0"/>
              <a:buChar char="•"/>
            </a:pPr>
            <a:r>
              <a:rPr lang="en-US" sz="2400" dirty="0">
                <a:latin typeface="Calibri" panose="020F0502020204030204" pitchFamily="34" charset="0"/>
                <a:cs typeface="Calibri" panose="020F0502020204030204" pitchFamily="34" charset="0"/>
              </a:rPr>
              <a:t>	[1</a:t>
            </a:r>
            <a:r>
              <a:rPr lang="en-US" sz="2400" baseline="30000" dirty="0">
                <a:latin typeface="Calibri" panose="020F0502020204030204" pitchFamily="34" charset="0"/>
                <a:cs typeface="Calibri" panose="020F0502020204030204" pitchFamily="34" charset="0"/>
              </a:rPr>
              <a:t>st</a:t>
            </a:r>
            <a:r>
              <a:rPr lang="en-US" sz="2400" dirty="0">
                <a:latin typeface="Calibri" panose="020F0502020204030204" pitchFamily="34" charset="0"/>
                <a:cs typeface="Calibri" panose="020F0502020204030204" pitchFamily="34" charset="0"/>
              </a:rPr>
              <a:t> segment]  and [2</a:t>
            </a:r>
            <a:r>
              <a:rPr lang="en-US" sz="2400" baseline="30000" dirty="0">
                <a:latin typeface="Calibri" panose="020F0502020204030204" pitchFamily="34" charset="0"/>
                <a:cs typeface="Calibri" panose="020F0502020204030204" pitchFamily="34" charset="0"/>
              </a:rPr>
              <a:t>nd</a:t>
            </a:r>
            <a:r>
              <a:rPr lang="en-US" sz="2400" dirty="0">
                <a:latin typeface="Calibri" panose="020F0502020204030204" pitchFamily="34" charset="0"/>
                <a:cs typeface="Calibri" panose="020F0502020204030204" pitchFamily="34" charset="0"/>
              </a:rPr>
              <a:t> segment]</a:t>
            </a:r>
          </a:p>
          <a:p>
            <a:pPr marL="285750" indent="-285750">
              <a:buFont typeface="Arial" panose="020B0604020202020204" pitchFamily="34" charset="0"/>
              <a:buChar char="•"/>
            </a:pPr>
            <a:r>
              <a:rPr lang="en-US" sz="2400" dirty="0">
                <a:latin typeface="Calibri" panose="020F0502020204030204" pitchFamily="34" charset="0"/>
                <a:cs typeface="Calibri" panose="020F0502020204030204" pitchFamily="34" charset="0"/>
              </a:rPr>
              <a:t>These are added to the input embedding and positional embedding</a:t>
            </a:r>
          </a:p>
          <a:p>
            <a:r>
              <a:rPr lang="en-US" sz="2400" i="1" dirty="0" err="1">
                <a:effectLst/>
                <a:latin typeface="Calibri" panose="020F0502020204030204" pitchFamily="34" charset="0"/>
                <a:cs typeface="Calibri" panose="020F0502020204030204" pitchFamily="34" charset="0"/>
              </a:rPr>
              <a:t>h</a:t>
            </a:r>
            <a:r>
              <a:rPr lang="en-US" sz="2400" i="1" baseline="30000" dirty="0" err="1">
                <a:effectLst/>
                <a:latin typeface="Calibri" panose="020F0502020204030204" pitchFamily="34" charset="0"/>
                <a:cs typeface="Calibri" panose="020F0502020204030204" pitchFamily="34" charset="0"/>
              </a:rPr>
              <a:t>L</a:t>
            </a:r>
            <a:r>
              <a:rPr lang="en-US" sz="2400" baseline="-25000" dirty="0" err="1">
                <a:effectLst/>
                <a:latin typeface="Calibri" panose="020F0502020204030204" pitchFamily="34" charset="0"/>
                <a:cs typeface="Calibri" panose="020F0502020204030204" pitchFamily="34" charset="0"/>
              </a:rPr>
              <a:t>CLS</a:t>
            </a:r>
            <a:r>
              <a:rPr lang="en-US" sz="2400" dirty="0">
                <a:effectLst/>
                <a:latin typeface="Calibri" panose="020F0502020204030204" pitchFamily="34" charset="0"/>
                <a:cs typeface="Calibri" panose="020F0502020204030204" pitchFamily="34" charset="0"/>
              </a:rPr>
              <a:t> from the final layer [CLS] token is input to classifier head (weights W</a:t>
            </a:r>
            <a:r>
              <a:rPr lang="en-US" sz="2400" baseline="-25000" dirty="0">
                <a:effectLst/>
                <a:latin typeface="Calibri" panose="020F0502020204030204" pitchFamily="34" charset="0"/>
                <a:cs typeface="Calibri" panose="020F0502020204030204" pitchFamily="34" charset="0"/>
              </a:rPr>
              <a:t>NSP</a:t>
            </a:r>
            <a:r>
              <a:rPr lang="en-US" sz="2400" dirty="0">
                <a:effectLst/>
                <a:latin typeface="Calibri" panose="020F0502020204030204" pitchFamily="34" charset="0"/>
                <a:cs typeface="Calibri" panose="020F0502020204030204" pitchFamily="34" charset="0"/>
              </a:rPr>
              <a:t> ) that predicts two classes:. </a:t>
            </a:r>
            <a:endParaRPr lang="en-US" sz="1600" dirty="0">
              <a:latin typeface="Calibri" panose="020F0502020204030204" pitchFamily="34" charset="0"/>
              <a:cs typeface="Calibri" panose="020F0502020204030204" pitchFamily="34" charset="0"/>
            </a:endParaRPr>
          </a:p>
          <a:p>
            <a:endParaRPr lang="en-US" sz="1800" dirty="0">
              <a:latin typeface="NimbusRomNo9L"/>
            </a:endParaRPr>
          </a:p>
          <a:p>
            <a:endParaRPr lang="en-US" sz="1100" dirty="0"/>
          </a:p>
          <a:p>
            <a:endParaRPr lang="en-US" sz="1600" dirty="0"/>
          </a:p>
          <a:p>
            <a:endParaRPr lang="en-US" sz="2400"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41A99AA8-0A21-72FE-1132-3998B2C071BE}"/>
              </a:ext>
            </a:extLst>
          </p:cNvPr>
          <p:cNvPicPr>
            <a:picLocks noChangeAspect="1"/>
          </p:cNvPicPr>
          <p:nvPr/>
        </p:nvPicPr>
        <p:blipFill>
          <a:blip r:embed="rId2"/>
          <a:stretch>
            <a:fillRect/>
          </a:stretch>
        </p:blipFill>
        <p:spPr>
          <a:xfrm>
            <a:off x="3962400" y="5791200"/>
            <a:ext cx="4056888" cy="768350"/>
          </a:xfrm>
          <a:prstGeom prst="rect">
            <a:avLst/>
          </a:prstGeom>
        </p:spPr>
      </p:pic>
    </p:spTree>
    <p:extLst>
      <p:ext uri="{BB962C8B-B14F-4D97-AF65-F5344CB8AC3E}">
        <p14:creationId xmlns:p14="http://schemas.microsoft.com/office/powerpoint/2010/main" val="2090802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8BB5D-BB49-6CB1-3C9D-353D2EDE4EC2}"/>
              </a:ext>
            </a:extLst>
          </p:cNvPr>
          <p:cNvSpPr>
            <a:spLocks noGrp="1"/>
          </p:cNvSpPr>
          <p:nvPr>
            <p:ph type="title"/>
          </p:nvPr>
        </p:nvSpPr>
        <p:spPr/>
        <p:txBody>
          <a:bodyPr/>
          <a:lstStyle/>
          <a:p>
            <a:r>
              <a:rPr lang="en-US" dirty="0"/>
              <a:t>NSP Loss with classification head</a:t>
            </a:r>
          </a:p>
        </p:txBody>
      </p:sp>
      <p:pic>
        <p:nvPicPr>
          <p:cNvPr id="5" name="Content Placeholder 4">
            <a:extLst>
              <a:ext uri="{FF2B5EF4-FFF2-40B4-BE49-F238E27FC236}">
                <a16:creationId xmlns:a16="http://schemas.microsoft.com/office/drawing/2014/main" id="{1022AFA1-FFA9-1D48-A8F1-38E403E0290E}"/>
              </a:ext>
            </a:extLst>
          </p:cNvPr>
          <p:cNvPicPr>
            <a:picLocks noGrp="1" noChangeAspect="1"/>
          </p:cNvPicPr>
          <p:nvPr>
            <p:ph idx="1"/>
          </p:nvPr>
        </p:nvPicPr>
        <p:blipFill>
          <a:blip r:embed="rId2"/>
          <a:stretch>
            <a:fillRect/>
          </a:stretch>
        </p:blipFill>
        <p:spPr>
          <a:xfrm>
            <a:off x="1096963" y="1849582"/>
            <a:ext cx="10058400" cy="4073236"/>
          </a:xfrm>
        </p:spPr>
      </p:pic>
    </p:spTree>
    <p:extLst>
      <p:ext uri="{BB962C8B-B14F-4D97-AF65-F5344CB8AC3E}">
        <p14:creationId xmlns:p14="http://schemas.microsoft.com/office/powerpoint/2010/main" val="39775578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017E6-E126-7191-C107-E0701F6AD0D4}"/>
              </a:ext>
            </a:extLst>
          </p:cNvPr>
          <p:cNvSpPr>
            <a:spLocks noGrp="1"/>
          </p:cNvSpPr>
          <p:nvPr>
            <p:ph type="title"/>
          </p:nvPr>
        </p:nvSpPr>
        <p:spPr/>
        <p:txBody>
          <a:bodyPr/>
          <a:lstStyle/>
          <a:p>
            <a:r>
              <a:rPr lang="en-US" dirty="0"/>
              <a:t>More details</a:t>
            </a:r>
          </a:p>
        </p:txBody>
      </p:sp>
      <p:sp>
        <p:nvSpPr>
          <p:cNvPr id="3" name="Content Placeholder 2">
            <a:extLst>
              <a:ext uri="{FF2B5EF4-FFF2-40B4-BE49-F238E27FC236}">
                <a16:creationId xmlns:a16="http://schemas.microsoft.com/office/drawing/2014/main" id="{68F1F5D4-391A-521B-848D-7A3AA0A30C1B}"/>
              </a:ext>
            </a:extLst>
          </p:cNvPr>
          <p:cNvSpPr>
            <a:spLocks noGrp="1"/>
          </p:cNvSpPr>
          <p:nvPr>
            <p:ph idx="1"/>
          </p:nvPr>
        </p:nvSpPr>
        <p:spPr/>
        <p:txBody>
          <a:bodyPr/>
          <a:lstStyle/>
          <a:p>
            <a:r>
              <a:rPr lang="en-US" dirty="0"/>
              <a:t>Original model was trained with 40 passes over training data</a:t>
            </a:r>
          </a:p>
          <a:p>
            <a:r>
              <a:rPr lang="en-US" dirty="0"/>
              <a:t>Some models (like </a:t>
            </a:r>
            <a:r>
              <a:rPr lang="en-US" dirty="0" err="1"/>
              <a:t>RoBERTa</a:t>
            </a:r>
            <a:r>
              <a:rPr lang="en-US" dirty="0"/>
              <a:t>) drop NSP loss</a:t>
            </a:r>
          </a:p>
          <a:p>
            <a:r>
              <a:rPr lang="en-US" dirty="0"/>
              <a:t>Tokenizer for multilingual models is trained from stratified sample of languages (some data from each language)</a:t>
            </a:r>
          </a:p>
          <a:p>
            <a:r>
              <a:rPr lang="en-US" dirty="0"/>
              <a:t>Multilingual models are better than monolingual models with small numbers of languages</a:t>
            </a:r>
          </a:p>
          <a:p>
            <a:pPr marL="457200" indent="-457200">
              <a:buFont typeface="Arial" panose="020B0604020202020204" pitchFamily="34" charset="0"/>
              <a:buChar char="•"/>
            </a:pPr>
            <a:r>
              <a:rPr lang="en-US" dirty="0"/>
              <a:t>With large numbers of languages, monolingual models in that language can be better</a:t>
            </a:r>
          </a:p>
          <a:p>
            <a:pPr marL="457200" indent="-457200">
              <a:buFont typeface="Arial" panose="020B0604020202020204" pitchFamily="34" charset="0"/>
              <a:buChar char="•"/>
            </a:pPr>
            <a:r>
              <a:rPr lang="en-US" dirty="0"/>
              <a:t>The "curse of </a:t>
            </a:r>
            <a:r>
              <a:rPr lang="en-US" dirty="0" err="1"/>
              <a:t>multilinguality</a:t>
            </a:r>
            <a:r>
              <a:rPr lang="en-US" dirty="0"/>
              <a:t>"</a:t>
            </a:r>
          </a:p>
          <a:p>
            <a:endParaRPr lang="en-US" dirty="0"/>
          </a:p>
        </p:txBody>
      </p:sp>
    </p:spTree>
    <p:extLst>
      <p:ext uri="{BB962C8B-B14F-4D97-AF65-F5344CB8AC3E}">
        <p14:creationId xmlns:p14="http://schemas.microsoft.com/office/powerpoint/2010/main" val="24005205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D444C4-BE5B-CFE9-66F6-47995E36A68E}"/>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E009CE42-44F3-1FBD-DCB1-18EA89C3F8FE}"/>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Masked Language Models</a:t>
            </a:r>
          </a:p>
        </p:txBody>
      </p:sp>
      <p:sp>
        <p:nvSpPr>
          <p:cNvPr id="16387" name="Rectangle 6">
            <a:extLst>
              <a:ext uri="{FF2B5EF4-FFF2-40B4-BE49-F238E27FC236}">
                <a16:creationId xmlns:a16="http://schemas.microsoft.com/office/drawing/2014/main" id="{3A8354AB-A46E-9D97-0AAD-F040BDBD7144}"/>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Masked LM training</a:t>
            </a:r>
          </a:p>
        </p:txBody>
      </p:sp>
      <p:sp>
        <p:nvSpPr>
          <p:cNvPr id="3" name="Text Placeholder 2">
            <a:extLst>
              <a:ext uri="{FF2B5EF4-FFF2-40B4-BE49-F238E27FC236}">
                <a16:creationId xmlns:a16="http://schemas.microsoft.com/office/drawing/2014/main" id="{2EA309DD-FAE5-1A72-78F0-9AEEFEBF2B3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150792282"/>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E9011A-AE60-4965-CF91-C633C00CC9D7}"/>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F6AD23FD-0026-D69D-9E74-7F29FCB94442}"/>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Masked Language Models</a:t>
            </a:r>
          </a:p>
        </p:txBody>
      </p:sp>
      <p:sp>
        <p:nvSpPr>
          <p:cNvPr id="16387" name="Rectangle 6">
            <a:extLst>
              <a:ext uri="{FF2B5EF4-FFF2-40B4-BE49-F238E27FC236}">
                <a16:creationId xmlns:a16="http://schemas.microsoft.com/office/drawing/2014/main" id="{01426AA6-9D05-914C-35F7-B12E2899BB2D}"/>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Contextual Embeddings</a:t>
            </a:r>
          </a:p>
        </p:txBody>
      </p:sp>
      <p:sp>
        <p:nvSpPr>
          <p:cNvPr id="3" name="Text Placeholder 2">
            <a:extLst>
              <a:ext uri="{FF2B5EF4-FFF2-40B4-BE49-F238E27FC236}">
                <a16:creationId xmlns:a16="http://schemas.microsoft.com/office/drawing/2014/main" id="{9D5F3D69-007D-5A24-B9D7-DCDF94DDB911}"/>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53386162"/>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E1DA859-5667-70D7-C811-E5541EFEC8FA}"/>
              </a:ext>
            </a:extLst>
          </p:cNvPr>
          <p:cNvSpPr>
            <a:spLocks noGrp="1"/>
          </p:cNvSpPr>
          <p:nvPr>
            <p:ph type="title"/>
          </p:nvPr>
        </p:nvSpPr>
        <p:spPr/>
        <p:txBody>
          <a:bodyPr/>
          <a:lstStyle/>
          <a:p>
            <a:r>
              <a:rPr lang="en-US" dirty="0"/>
              <a:t>Contextual Embeddings to represent words</a:t>
            </a:r>
          </a:p>
        </p:txBody>
      </p:sp>
      <p:pic>
        <p:nvPicPr>
          <p:cNvPr id="8" name="Content Placeholder 7">
            <a:extLst>
              <a:ext uri="{FF2B5EF4-FFF2-40B4-BE49-F238E27FC236}">
                <a16:creationId xmlns:a16="http://schemas.microsoft.com/office/drawing/2014/main" id="{6FDA92E4-9240-9AFF-76C6-26CD3203DA5B}"/>
              </a:ext>
            </a:extLst>
          </p:cNvPr>
          <p:cNvPicPr>
            <a:picLocks noGrp="1" noChangeAspect="1"/>
          </p:cNvPicPr>
          <p:nvPr>
            <p:ph idx="1"/>
          </p:nvPr>
        </p:nvPicPr>
        <p:blipFill>
          <a:blip r:embed="rId2"/>
          <a:stretch>
            <a:fillRect/>
          </a:stretch>
        </p:blipFill>
        <p:spPr>
          <a:xfrm>
            <a:off x="2406163" y="1600200"/>
            <a:ext cx="7440000" cy="4572000"/>
          </a:xfrm>
        </p:spPr>
      </p:pic>
      <p:sp>
        <p:nvSpPr>
          <p:cNvPr id="9" name="Freeform 8">
            <a:extLst>
              <a:ext uri="{FF2B5EF4-FFF2-40B4-BE49-F238E27FC236}">
                <a16:creationId xmlns:a16="http://schemas.microsoft.com/office/drawing/2014/main" id="{B6F14341-9239-9BBD-EE75-1573EC6E6920}"/>
              </a:ext>
            </a:extLst>
          </p:cNvPr>
          <p:cNvSpPr/>
          <p:nvPr/>
        </p:nvSpPr>
        <p:spPr>
          <a:xfrm>
            <a:off x="5759355" y="1569493"/>
            <a:ext cx="666675" cy="606080"/>
          </a:xfrm>
          <a:custGeom>
            <a:avLst/>
            <a:gdLst>
              <a:gd name="connsiteX0" fmla="*/ 259308 w 666675"/>
              <a:gd name="connsiteY0" fmla="*/ 0 h 606080"/>
              <a:gd name="connsiteX1" fmla="*/ 0 w 666675"/>
              <a:gd name="connsiteY1" fmla="*/ 259307 h 606080"/>
              <a:gd name="connsiteX2" fmla="*/ 0 w 666675"/>
              <a:gd name="connsiteY2" fmla="*/ 259307 h 606080"/>
              <a:gd name="connsiteX3" fmla="*/ 150126 w 666675"/>
              <a:gd name="connsiteY3" fmla="*/ 573206 h 606080"/>
              <a:gd name="connsiteX4" fmla="*/ 545911 w 666675"/>
              <a:gd name="connsiteY4" fmla="*/ 559558 h 606080"/>
              <a:gd name="connsiteX5" fmla="*/ 655093 w 666675"/>
              <a:gd name="connsiteY5" fmla="*/ 245659 h 606080"/>
              <a:gd name="connsiteX6" fmla="*/ 313899 w 666675"/>
              <a:gd name="connsiteY6" fmla="*/ 40943 h 60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675" h="606080">
                <a:moveTo>
                  <a:pt x="259308" y="0"/>
                </a:moveTo>
                <a:lnTo>
                  <a:pt x="0" y="259307"/>
                </a:lnTo>
                <a:lnTo>
                  <a:pt x="0" y="259307"/>
                </a:lnTo>
                <a:cubicBezTo>
                  <a:pt x="25021" y="311623"/>
                  <a:pt x="59141" y="523164"/>
                  <a:pt x="150126" y="573206"/>
                </a:cubicBezTo>
                <a:cubicBezTo>
                  <a:pt x="241111" y="623248"/>
                  <a:pt x="461750" y="614149"/>
                  <a:pt x="545911" y="559558"/>
                </a:cubicBezTo>
                <a:cubicBezTo>
                  <a:pt x="630072" y="504967"/>
                  <a:pt x="693762" y="332095"/>
                  <a:pt x="655093" y="245659"/>
                </a:cubicBezTo>
                <a:cubicBezTo>
                  <a:pt x="616424" y="159223"/>
                  <a:pt x="465161" y="100083"/>
                  <a:pt x="313899" y="40943"/>
                </a:cubicBezTo>
              </a:path>
            </a:pathLst>
          </a:cu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89370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49FF2-D36E-A70C-521E-8EDE13A2D26F}"/>
              </a:ext>
            </a:extLst>
          </p:cNvPr>
          <p:cNvSpPr>
            <a:spLocks noGrp="1"/>
          </p:cNvSpPr>
          <p:nvPr>
            <p:ph type="title"/>
          </p:nvPr>
        </p:nvSpPr>
        <p:spPr/>
        <p:txBody>
          <a:bodyPr/>
          <a:lstStyle/>
          <a:p>
            <a:r>
              <a:rPr lang="en-US" dirty="0"/>
              <a:t>Static vs Contextual Embeddings</a:t>
            </a:r>
          </a:p>
        </p:txBody>
      </p:sp>
      <p:sp>
        <p:nvSpPr>
          <p:cNvPr id="3" name="Content Placeholder 2">
            <a:extLst>
              <a:ext uri="{FF2B5EF4-FFF2-40B4-BE49-F238E27FC236}">
                <a16:creationId xmlns:a16="http://schemas.microsoft.com/office/drawing/2014/main" id="{485BFDE4-C37F-EDEE-545E-41B619B2677D}"/>
              </a:ext>
            </a:extLst>
          </p:cNvPr>
          <p:cNvSpPr>
            <a:spLocks noGrp="1"/>
          </p:cNvSpPr>
          <p:nvPr>
            <p:ph idx="1"/>
          </p:nvPr>
        </p:nvSpPr>
        <p:spPr/>
        <p:txBody>
          <a:bodyPr/>
          <a:lstStyle/>
          <a:p>
            <a:r>
              <a:rPr lang="en-US" dirty="0"/>
              <a:t>Static embeddings represent </a:t>
            </a:r>
            <a:r>
              <a:rPr lang="en-US" b="1" dirty="0"/>
              <a:t>word types </a:t>
            </a:r>
            <a:r>
              <a:rPr lang="en-US" dirty="0"/>
              <a:t>(dictionary entries)</a:t>
            </a:r>
          </a:p>
          <a:p>
            <a:r>
              <a:rPr lang="en-US" dirty="0"/>
              <a:t>Contextual embeddings represent </a:t>
            </a:r>
            <a:r>
              <a:rPr lang="en-US" b="1" dirty="0"/>
              <a:t>word instances </a:t>
            </a:r>
            <a:r>
              <a:rPr lang="en-US" dirty="0"/>
              <a:t>(one for each time the word occurs in any context/sentence)</a:t>
            </a:r>
          </a:p>
        </p:txBody>
      </p:sp>
      <p:pic>
        <p:nvPicPr>
          <p:cNvPr id="5" name="Picture 4">
            <a:extLst>
              <a:ext uri="{FF2B5EF4-FFF2-40B4-BE49-F238E27FC236}">
                <a16:creationId xmlns:a16="http://schemas.microsoft.com/office/drawing/2014/main" id="{93401DDD-A0EC-7E8D-13C2-6A1A51E0C31A}"/>
              </a:ext>
            </a:extLst>
          </p:cNvPr>
          <p:cNvPicPr>
            <a:picLocks noChangeAspect="1"/>
          </p:cNvPicPr>
          <p:nvPr/>
        </p:nvPicPr>
        <p:blipFill>
          <a:blip r:embed="rId2"/>
          <a:stretch>
            <a:fillRect/>
          </a:stretch>
        </p:blipFill>
        <p:spPr>
          <a:xfrm>
            <a:off x="2018862" y="3086101"/>
            <a:ext cx="8154276" cy="3619500"/>
          </a:xfrm>
          <a:prstGeom prst="rect">
            <a:avLst/>
          </a:prstGeom>
        </p:spPr>
      </p:pic>
    </p:spTree>
    <p:extLst>
      <p:ext uri="{BB962C8B-B14F-4D97-AF65-F5344CB8AC3E}">
        <p14:creationId xmlns:p14="http://schemas.microsoft.com/office/powerpoint/2010/main" val="6762239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D4B38-1F1E-CF07-3572-13496AC4E002}"/>
              </a:ext>
            </a:extLst>
          </p:cNvPr>
          <p:cNvSpPr>
            <a:spLocks noGrp="1"/>
          </p:cNvSpPr>
          <p:nvPr>
            <p:ph type="title"/>
          </p:nvPr>
        </p:nvSpPr>
        <p:spPr/>
        <p:txBody>
          <a:bodyPr/>
          <a:lstStyle/>
          <a:p>
            <a:r>
              <a:rPr lang="en-US" dirty="0"/>
              <a:t>Word sense</a:t>
            </a:r>
          </a:p>
        </p:txBody>
      </p:sp>
      <p:sp>
        <p:nvSpPr>
          <p:cNvPr id="3" name="Content Placeholder 2">
            <a:extLst>
              <a:ext uri="{FF2B5EF4-FFF2-40B4-BE49-F238E27FC236}">
                <a16:creationId xmlns:a16="http://schemas.microsoft.com/office/drawing/2014/main" id="{1ECE85B7-3705-8452-CB82-2673C20DAD0D}"/>
              </a:ext>
            </a:extLst>
          </p:cNvPr>
          <p:cNvSpPr>
            <a:spLocks noGrp="1"/>
          </p:cNvSpPr>
          <p:nvPr>
            <p:ph idx="1"/>
          </p:nvPr>
        </p:nvSpPr>
        <p:spPr/>
        <p:txBody>
          <a:bodyPr>
            <a:normAutofit/>
          </a:bodyPr>
          <a:lstStyle/>
          <a:p>
            <a:r>
              <a:rPr lang="en-US" dirty="0"/>
              <a:t>Words are ambiguous</a:t>
            </a:r>
          </a:p>
          <a:p>
            <a:r>
              <a:rPr lang="en-US" dirty="0"/>
              <a:t>A </a:t>
            </a:r>
            <a:r>
              <a:rPr lang="en-US" b="1" dirty="0"/>
              <a:t>word sense </a:t>
            </a:r>
            <a:r>
              <a:rPr lang="en-US" dirty="0"/>
              <a:t>is a discrete representation of one aspect of meaning</a:t>
            </a:r>
          </a:p>
          <a:p>
            <a:endParaRPr lang="en-US" dirty="0"/>
          </a:p>
          <a:p>
            <a:endParaRPr lang="en-US" dirty="0"/>
          </a:p>
          <a:p>
            <a:endParaRPr lang="en-US" dirty="0"/>
          </a:p>
          <a:p>
            <a:endParaRPr lang="en-US" dirty="0"/>
          </a:p>
          <a:p>
            <a:endParaRPr lang="en-US" dirty="0"/>
          </a:p>
          <a:p>
            <a:r>
              <a:rPr lang="en-US" dirty="0">
                <a:latin typeface="Calibri" panose="020F0502020204030204" pitchFamily="34" charset="0"/>
                <a:cs typeface="Calibri" panose="020F0502020204030204" pitchFamily="34" charset="0"/>
              </a:rPr>
              <a:t>Contextual embeddings </a:t>
            </a:r>
            <a:r>
              <a:rPr lang="en-US" dirty="0">
                <a:effectLst/>
                <a:latin typeface="Calibri" panose="020F0502020204030204" pitchFamily="34" charset="0"/>
                <a:cs typeface="Calibri" panose="020F0502020204030204" pitchFamily="34" charset="0"/>
              </a:rPr>
              <a:t>offer a continuous high-dimensional model of meaning that is more fine grained than discrete senses.</a:t>
            </a:r>
            <a:endParaRPr lang="en-US" dirty="0">
              <a:latin typeface="Calibri" panose="020F0502020204030204" pitchFamily="34" charset="0"/>
              <a:cs typeface="Calibri" panose="020F0502020204030204" pitchFamily="34" charset="0"/>
            </a:endParaRPr>
          </a:p>
          <a:p>
            <a:endParaRPr lang="en-US" dirty="0"/>
          </a:p>
          <a:p>
            <a:endParaRPr lang="en-US" dirty="0"/>
          </a:p>
        </p:txBody>
      </p:sp>
      <p:pic>
        <p:nvPicPr>
          <p:cNvPr id="4" name="Picture 3">
            <a:extLst>
              <a:ext uri="{FF2B5EF4-FFF2-40B4-BE49-F238E27FC236}">
                <a16:creationId xmlns:a16="http://schemas.microsoft.com/office/drawing/2014/main" id="{554D8CD7-CA9F-4980-1E2B-0C618CDABFB2}"/>
              </a:ext>
            </a:extLst>
          </p:cNvPr>
          <p:cNvPicPr>
            <a:picLocks noChangeAspect="1"/>
          </p:cNvPicPr>
          <p:nvPr/>
        </p:nvPicPr>
        <p:blipFill>
          <a:blip r:embed="rId2"/>
          <a:stretch>
            <a:fillRect/>
          </a:stretch>
        </p:blipFill>
        <p:spPr>
          <a:xfrm>
            <a:off x="1676400" y="3086100"/>
            <a:ext cx="8544464" cy="1600200"/>
          </a:xfrm>
          <a:prstGeom prst="rect">
            <a:avLst/>
          </a:prstGeom>
        </p:spPr>
      </p:pic>
    </p:spTree>
    <p:extLst>
      <p:ext uri="{BB962C8B-B14F-4D97-AF65-F5344CB8AC3E}">
        <p14:creationId xmlns:p14="http://schemas.microsoft.com/office/powerpoint/2010/main" val="2214025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11EF1-1D16-B32A-7723-076360DF4419}"/>
              </a:ext>
            </a:extLst>
          </p:cNvPr>
          <p:cNvSpPr>
            <a:spLocks noGrp="1"/>
          </p:cNvSpPr>
          <p:nvPr>
            <p:ph type="title"/>
          </p:nvPr>
        </p:nvSpPr>
        <p:spPr/>
        <p:txBody>
          <a:bodyPr/>
          <a:lstStyle/>
          <a:p>
            <a:r>
              <a:rPr lang="en-US" dirty="0"/>
              <a:t>Masked Language Modeling</a:t>
            </a:r>
          </a:p>
        </p:txBody>
      </p:sp>
      <p:sp>
        <p:nvSpPr>
          <p:cNvPr id="3" name="Content Placeholder 2">
            <a:extLst>
              <a:ext uri="{FF2B5EF4-FFF2-40B4-BE49-F238E27FC236}">
                <a16:creationId xmlns:a16="http://schemas.microsoft.com/office/drawing/2014/main" id="{38E249AE-87E3-120D-E60E-34AB5EDD7F3C}"/>
              </a:ext>
            </a:extLst>
          </p:cNvPr>
          <p:cNvSpPr>
            <a:spLocks noGrp="1"/>
          </p:cNvSpPr>
          <p:nvPr>
            <p:ph idx="1"/>
          </p:nvPr>
        </p:nvSpPr>
        <p:spPr>
          <a:xfrm>
            <a:off x="1097285" y="1600200"/>
            <a:ext cx="10058401" cy="4724400"/>
          </a:xfrm>
        </p:spPr>
        <p:txBody>
          <a:bodyPr>
            <a:normAutofit lnSpcReduction="10000"/>
          </a:bodyPr>
          <a:lstStyle/>
          <a:p>
            <a:pPr marL="342900" indent="-342900">
              <a:buFont typeface="Arial" panose="020B0604020202020204" pitchFamily="34" charset="0"/>
              <a:buChar char="•"/>
            </a:pPr>
            <a:r>
              <a:rPr lang="en-US" sz="3200" dirty="0">
                <a:latin typeface="Calibri" panose="020F0502020204030204" pitchFamily="34" charset="0"/>
                <a:cs typeface="Calibri" panose="020F0502020204030204" pitchFamily="34" charset="0"/>
              </a:rPr>
              <a:t>We've seen autoregressive (causal, left-to-right) LMs.</a:t>
            </a:r>
          </a:p>
          <a:p>
            <a:pPr marL="342900" indent="-342900">
              <a:buFont typeface="Arial" panose="020B0604020202020204" pitchFamily="34" charset="0"/>
              <a:buChar char="•"/>
            </a:pPr>
            <a:r>
              <a:rPr lang="en-US" sz="3200" dirty="0">
                <a:effectLst/>
                <a:latin typeface="Calibri" panose="020F0502020204030204" pitchFamily="34" charset="0"/>
                <a:cs typeface="Calibri" panose="020F0502020204030204" pitchFamily="34" charset="0"/>
              </a:rPr>
              <a:t>But what about tasks for which we </a:t>
            </a:r>
            <a:r>
              <a:rPr lang="en-US" sz="3200" dirty="0">
                <a:latin typeface="Calibri" panose="020F0502020204030204" pitchFamily="34" charset="0"/>
                <a:cs typeface="Calibri" panose="020F0502020204030204" pitchFamily="34" charset="0"/>
              </a:rPr>
              <a:t>want </a:t>
            </a:r>
            <a:r>
              <a:rPr lang="en-US" sz="3200" dirty="0">
                <a:effectLst/>
                <a:latin typeface="Calibri" panose="020F0502020204030204" pitchFamily="34" charset="0"/>
                <a:cs typeface="Calibri" panose="020F0502020204030204" pitchFamily="34" charset="0"/>
              </a:rPr>
              <a:t>to peak at future tokens?</a:t>
            </a:r>
          </a:p>
          <a:p>
            <a:pPr marL="73974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Especially true for tasks where we map each input token to an output token</a:t>
            </a:r>
          </a:p>
          <a:p>
            <a:pPr marL="342900" indent="-342900">
              <a:buFont typeface="Arial" panose="020B0604020202020204" pitchFamily="34" charset="0"/>
              <a:buChar char="•"/>
            </a:pPr>
            <a:r>
              <a:rPr lang="en-US" sz="3200" b="1" dirty="0">
                <a:effectLst/>
                <a:latin typeface="Calibri" panose="020F0502020204030204" pitchFamily="34" charset="0"/>
                <a:cs typeface="Calibri" panose="020F0502020204030204" pitchFamily="34" charset="0"/>
              </a:rPr>
              <a:t>Bidirectional</a:t>
            </a:r>
            <a:r>
              <a:rPr lang="en-US" sz="3200" dirty="0">
                <a:effectLst/>
                <a:latin typeface="Calibri" panose="020F0502020204030204" pitchFamily="34" charset="0"/>
                <a:cs typeface="Calibri" panose="020F0502020204030204" pitchFamily="34" charset="0"/>
              </a:rPr>
              <a:t> encoders use </a:t>
            </a:r>
            <a:r>
              <a:rPr lang="en-US" sz="3200" b="1" dirty="0">
                <a:effectLst/>
                <a:latin typeface="Calibri" panose="020F0502020204030204" pitchFamily="34" charset="0"/>
                <a:cs typeface="Calibri" panose="020F0502020204030204" pitchFamily="34" charset="0"/>
              </a:rPr>
              <a:t>masked self-attention </a:t>
            </a:r>
            <a:r>
              <a:rPr lang="en-US" sz="3200" dirty="0">
                <a:effectLst/>
                <a:latin typeface="Calibri" panose="020F0502020204030204" pitchFamily="34" charset="0"/>
                <a:cs typeface="Calibri" panose="020F0502020204030204" pitchFamily="34" charset="0"/>
              </a:rPr>
              <a:t>to </a:t>
            </a:r>
          </a:p>
          <a:p>
            <a:pPr marL="739745" lvl="1" indent="-34290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map sequences of input embeddings (</a:t>
            </a:r>
            <a:r>
              <a:rPr lang="en-US" sz="2800" b="0" dirty="0">
                <a:effectLst/>
                <a:latin typeface="Calibri" panose="020F0502020204030204" pitchFamily="34" charset="0"/>
                <a:cs typeface="Calibri" panose="020F0502020204030204" pitchFamily="34" charset="0"/>
              </a:rPr>
              <a:t>x</a:t>
            </a:r>
            <a:r>
              <a:rPr lang="en-US" sz="2800" dirty="0">
                <a:effectLst/>
                <a:latin typeface="Calibri" panose="020F0502020204030204" pitchFamily="34" charset="0"/>
                <a:cs typeface="Calibri" panose="020F0502020204030204" pitchFamily="34" charset="0"/>
              </a:rPr>
              <a:t>1,...,</a:t>
            </a:r>
            <a:r>
              <a:rPr lang="en-US" sz="2800" b="0" dirty="0" err="1">
                <a:effectLst/>
                <a:latin typeface="Calibri" panose="020F0502020204030204" pitchFamily="34" charset="0"/>
                <a:cs typeface="Calibri" panose="020F0502020204030204" pitchFamily="34" charset="0"/>
              </a:rPr>
              <a:t>x</a:t>
            </a:r>
            <a:r>
              <a:rPr lang="en-US" sz="2800" i="1" dirty="0" err="1">
                <a:effectLst/>
                <a:latin typeface="Calibri" panose="020F0502020204030204" pitchFamily="34" charset="0"/>
                <a:cs typeface="Calibri" panose="020F0502020204030204" pitchFamily="34" charset="0"/>
              </a:rPr>
              <a:t>n</a:t>
            </a:r>
            <a:r>
              <a:rPr lang="en-US" sz="2800" dirty="0">
                <a:effectLst/>
                <a:latin typeface="Calibri" panose="020F0502020204030204" pitchFamily="34" charset="0"/>
                <a:cs typeface="Calibri" panose="020F0502020204030204" pitchFamily="34" charset="0"/>
              </a:rPr>
              <a:t>) </a:t>
            </a:r>
          </a:p>
          <a:p>
            <a:pPr marL="739745" lvl="1" indent="-34290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to sequences of output embeddings of the same length (</a:t>
            </a:r>
            <a:r>
              <a:rPr lang="en-US" sz="2800" b="0" dirty="0">
                <a:effectLst/>
                <a:latin typeface="Calibri" panose="020F0502020204030204" pitchFamily="34" charset="0"/>
                <a:cs typeface="Calibri" panose="020F0502020204030204" pitchFamily="34" charset="0"/>
              </a:rPr>
              <a:t>h</a:t>
            </a:r>
            <a:r>
              <a:rPr lang="en-US" sz="2800" dirty="0">
                <a:effectLst/>
                <a:latin typeface="Calibri" panose="020F0502020204030204" pitchFamily="34" charset="0"/>
                <a:cs typeface="Calibri" panose="020F0502020204030204" pitchFamily="34" charset="0"/>
              </a:rPr>
              <a:t>1,...,</a:t>
            </a:r>
            <a:r>
              <a:rPr lang="en-US" sz="2800" b="0" dirty="0" err="1">
                <a:effectLst/>
                <a:latin typeface="Calibri" panose="020F0502020204030204" pitchFamily="34" charset="0"/>
                <a:cs typeface="Calibri" panose="020F0502020204030204" pitchFamily="34" charset="0"/>
              </a:rPr>
              <a:t>h</a:t>
            </a:r>
            <a:r>
              <a:rPr lang="en-US" sz="2800" i="1" dirty="0" err="1">
                <a:effectLst/>
                <a:latin typeface="Calibri" panose="020F0502020204030204" pitchFamily="34" charset="0"/>
                <a:cs typeface="Calibri" panose="020F0502020204030204" pitchFamily="34" charset="0"/>
              </a:rPr>
              <a:t>n</a:t>
            </a:r>
            <a:r>
              <a:rPr lang="en-US" sz="2800" dirty="0">
                <a:effectLst/>
                <a:latin typeface="Calibri" panose="020F0502020204030204" pitchFamily="34" charset="0"/>
                <a:cs typeface="Calibri" panose="020F0502020204030204" pitchFamily="34" charset="0"/>
              </a:rPr>
              <a:t>), </a:t>
            </a:r>
          </a:p>
          <a:p>
            <a:pPr marL="739745" lvl="1" indent="-34290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where the output vectors have been contextualized using information from the entire input sequence. </a:t>
            </a:r>
            <a:endParaRPr lang="en-US" sz="28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4305747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9C17E4-2955-DF6C-9616-48D10B853A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5BB290-76F2-7657-429C-A751429F6393}"/>
              </a:ext>
            </a:extLst>
          </p:cNvPr>
          <p:cNvSpPr>
            <a:spLocks noGrp="1"/>
          </p:cNvSpPr>
          <p:nvPr>
            <p:ph type="title"/>
          </p:nvPr>
        </p:nvSpPr>
        <p:spPr/>
        <p:txBody>
          <a:bodyPr/>
          <a:lstStyle/>
          <a:p>
            <a:r>
              <a:rPr lang="en-US" dirty="0"/>
              <a:t>Word sense disambiguation (WSD)</a:t>
            </a:r>
          </a:p>
        </p:txBody>
      </p:sp>
      <p:sp>
        <p:nvSpPr>
          <p:cNvPr id="3" name="Content Placeholder 2">
            <a:extLst>
              <a:ext uri="{FF2B5EF4-FFF2-40B4-BE49-F238E27FC236}">
                <a16:creationId xmlns:a16="http://schemas.microsoft.com/office/drawing/2014/main" id="{D147D518-AD35-877B-E3CE-9730D1413455}"/>
              </a:ext>
            </a:extLst>
          </p:cNvPr>
          <p:cNvSpPr>
            <a:spLocks noGrp="1"/>
          </p:cNvSpPr>
          <p:nvPr>
            <p:ph idx="1"/>
          </p:nvPr>
        </p:nvSpPr>
        <p:spPr/>
        <p:txBody>
          <a:bodyPr>
            <a:normAutofit/>
          </a:bodyPr>
          <a:lstStyle/>
          <a:p>
            <a:r>
              <a:rPr lang="en-US" dirty="0">
                <a:effectLst/>
                <a:latin typeface="Calibri" panose="020F0502020204030204" pitchFamily="34" charset="0"/>
                <a:cs typeface="Calibri" panose="020F0502020204030204" pitchFamily="34" charset="0"/>
              </a:rPr>
              <a:t>The task of selecting the correct sense for a word.</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p>
          <a:p>
            <a:endParaRPr lang="en-US" dirty="0"/>
          </a:p>
        </p:txBody>
      </p:sp>
      <p:pic>
        <p:nvPicPr>
          <p:cNvPr id="6" name="Picture 5">
            <a:extLst>
              <a:ext uri="{FF2B5EF4-FFF2-40B4-BE49-F238E27FC236}">
                <a16:creationId xmlns:a16="http://schemas.microsoft.com/office/drawing/2014/main" id="{34FB41B9-FCF7-8768-E69E-2BA810CC9923}"/>
              </a:ext>
            </a:extLst>
          </p:cNvPr>
          <p:cNvPicPr>
            <a:picLocks noChangeAspect="1"/>
          </p:cNvPicPr>
          <p:nvPr/>
        </p:nvPicPr>
        <p:blipFill>
          <a:blip r:embed="rId2"/>
          <a:stretch>
            <a:fillRect/>
          </a:stretch>
        </p:blipFill>
        <p:spPr>
          <a:xfrm>
            <a:off x="1828800" y="2133600"/>
            <a:ext cx="7772400" cy="3852698"/>
          </a:xfrm>
          <a:prstGeom prst="rect">
            <a:avLst/>
          </a:prstGeom>
        </p:spPr>
      </p:pic>
    </p:spTree>
    <p:extLst>
      <p:ext uri="{BB962C8B-B14F-4D97-AF65-F5344CB8AC3E}">
        <p14:creationId xmlns:p14="http://schemas.microsoft.com/office/powerpoint/2010/main" val="40627208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95C3F-2F3E-E785-AE81-58812BD06180}"/>
              </a:ext>
            </a:extLst>
          </p:cNvPr>
          <p:cNvSpPr>
            <a:spLocks noGrp="1"/>
          </p:cNvSpPr>
          <p:nvPr>
            <p:ph type="title"/>
          </p:nvPr>
        </p:nvSpPr>
        <p:spPr/>
        <p:txBody>
          <a:bodyPr/>
          <a:lstStyle/>
          <a:p>
            <a:r>
              <a:rPr lang="en-US" dirty="0"/>
              <a:t>1-nearest neighbor algorithm for WSD</a:t>
            </a:r>
          </a:p>
        </p:txBody>
      </p:sp>
      <p:sp>
        <p:nvSpPr>
          <p:cNvPr id="3" name="Content Placeholder 2">
            <a:extLst>
              <a:ext uri="{FF2B5EF4-FFF2-40B4-BE49-F238E27FC236}">
                <a16:creationId xmlns:a16="http://schemas.microsoft.com/office/drawing/2014/main" id="{BFC75DA6-47DB-A506-4ADA-3FB653FD3046}"/>
              </a:ext>
            </a:extLst>
          </p:cNvPr>
          <p:cNvSpPr>
            <a:spLocks noGrp="1"/>
          </p:cNvSpPr>
          <p:nvPr>
            <p:ph idx="1"/>
          </p:nvPr>
        </p:nvSpPr>
        <p:spPr>
          <a:xfrm>
            <a:off x="1097285" y="1600200"/>
            <a:ext cx="10789915" cy="4572000"/>
          </a:xfrm>
        </p:spPr>
        <p:txBody>
          <a:bodyPr>
            <a:noAutofit/>
          </a:bodyPr>
          <a:lstStyle/>
          <a:p>
            <a:r>
              <a:rPr lang="en-US" dirty="0">
                <a:latin typeface="Calibri" panose="020F0502020204030204" pitchFamily="34" charset="0"/>
                <a:cs typeface="Calibri" panose="020F0502020204030204" pitchFamily="34" charset="0"/>
              </a:rPr>
              <a:t>At training time, take a sense-labeled corpus like SEMCOR</a:t>
            </a:r>
          </a:p>
          <a:p>
            <a:r>
              <a:rPr lang="en-US" dirty="0">
                <a:latin typeface="Calibri" panose="020F0502020204030204" pitchFamily="34" charset="0"/>
                <a:cs typeface="Calibri" panose="020F0502020204030204" pitchFamily="34" charset="0"/>
              </a:rPr>
              <a:t>Run corpus through BERT to get contextual embedding for each token</a:t>
            </a:r>
          </a:p>
          <a:p>
            <a:pPr marL="457200" indent="-457200">
              <a:buFont typeface="Arial" panose="020B0604020202020204" pitchFamily="34" charset="0"/>
              <a:buChar char="•"/>
            </a:pPr>
            <a:r>
              <a:rPr lang="en-US" dirty="0">
                <a:latin typeface="Calibri" panose="020F0502020204030204" pitchFamily="34" charset="0"/>
                <a:cs typeface="Calibri" panose="020F0502020204030204" pitchFamily="34" charset="0"/>
              </a:rPr>
              <a:t>E.g., pooling representations from last 4 BERT transformer layer</a:t>
            </a:r>
          </a:p>
          <a:p>
            <a:r>
              <a:rPr lang="en-US" dirty="0">
                <a:latin typeface="Calibri" panose="020F0502020204030204" pitchFamily="34" charset="0"/>
                <a:cs typeface="Calibri" panose="020F0502020204030204" pitchFamily="34" charset="0"/>
              </a:rPr>
              <a:t>Then for each sense s of word w for n tokens of that sense, pool embeddings:</a:t>
            </a:r>
          </a:p>
          <a:p>
            <a:endParaRPr lang="en-US" dirty="0">
              <a:latin typeface="Calibri" panose="020F0502020204030204" pitchFamily="34" charset="0"/>
              <a:cs typeface="Calibri" panose="020F0502020204030204" pitchFamily="34" charset="0"/>
            </a:endParaRPr>
          </a:p>
          <a:p>
            <a:r>
              <a:rPr lang="en-US" dirty="0">
                <a:effectLst/>
                <a:latin typeface="Calibri" panose="020F0502020204030204" pitchFamily="34" charset="0"/>
                <a:cs typeface="Calibri" panose="020F0502020204030204" pitchFamily="34" charset="0"/>
              </a:rPr>
              <a:t>At test time, given a token of a target word </a:t>
            </a:r>
            <a:r>
              <a:rPr lang="en-US" i="1" dirty="0">
                <a:effectLst/>
                <a:latin typeface="Calibri" panose="020F0502020204030204" pitchFamily="34" charset="0"/>
                <a:cs typeface="Calibri" panose="020F0502020204030204" pitchFamily="34" charset="0"/>
              </a:rPr>
              <a:t>t</a:t>
            </a:r>
            <a:r>
              <a:rPr lang="en-US" dirty="0">
                <a:effectLst/>
                <a:latin typeface="Calibri" panose="020F0502020204030204" pitchFamily="34" charset="0"/>
                <a:cs typeface="Calibri" panose="020F0502020204030204" pitchFamily="34" charset="0"/>
              </a:rPr>
              <a:t>, compute contextual embedding </a:t>
            </a:r>
            <a:r>
              <a:rPr lang="en-US" b="0" dirty="0">
                <a:effectLst/>
                <a:latin typeface="Calibri" panose="020F0502020204030204" pitchFamily="34" charset="0"/>
                <a:cs typeface="Calibri" panose="020F0502020204030204" pitchFamily="34" charset="0"/>
              </a:rPr>
              <a:t>t </a:t>
            </a:r>
            <a:r>
              <a:rPr lang="en-US" dirty="0">
                <a:effectLst/>
                <a:latin typeface="Calibri" panose="020F0502020204030204" pitchFamily="34" charset="0"/>
                <a:cs typeface="Calibri" panose="020F0502020204030204" pitchFamily="34" charset="0"/>
              </a:rPr>
              <a:t>and choose its nearest neighbor sense from training set </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E14FA335-32D8-3026-B113-B6EDD603A1C4}"/>
              </a:ext>
            </a:extLst>
          </p:cNvPr>
          <p:cNvPicPr>
            <a:picLocks noChangeAspect="1"/>
          </p:cNvPicPr>
          <p:nvPr/>
        </p:nvPicPr>
        <p:blipFill>
          <a:blip r:embed="rId2"/>
          <a:stretch>
            <a:fillRect/>
          </a:stretch>
        </p:blipFill>
        <p:spPr>
          <a:xfrm>
            <a:off x="3955904" y="3581400"/>
            <a:ext cx="5072675" cy="1014535"/>
          </a:xfrm>
          <a:prstGeom prst="rect">
            <a:avLst/>
          </a:prstGeom>
        </p:spPr>
      </p:pic>
      <p:pic>
        <p:nvPicPr>
          <p:cNvPr id="5" name="Picture 4">
            <a:extLst>
              <a:ext uri="{FF2B5EF4-FFF2-40B4-BE49-F238E27FC236}">
                <a16:creationId xmlns:a16="http://schemas.microsoft.com/office/drawing/2014/main" id="{2AFBE4C1-E713-6C40-3056-E4E644396599}"/>
              </a:ext>
            </a:extLst>
          </p:cNvPr>
          <p:cNvPicPr>
            <a:picLocks noChangeAspect="1"/>
          </p:cNvPicPr>
          <p:nvPr/>
        </p:nvPicPr>
        <p:blipFill>
          <a:blip r:embed="rId3"/>
          <a:stretch>
            <a:fillRect/>
          </a:stretch>
        </p:blipFill>
        <p:spPr>
          <a:xfrm>
            <a:off x="3657600" y="5746750"/>
            <a:ext cx="4549042" cy="850900"/>
          </a:xfrm>
          <a:prstGeom prst="rect">
            <a:avLst/>
          </a:prstGeom>
        </p:spPr>
      </p:pic>
      <p:sp>
        <p:nvSpPr>
          <p:cNvPr id="6" name="TextBox 5">
            <a:extLst>
              <a:ext uri="{FF2B5EF4-FFF2-40B4-BE49-F238E27FC236}">
                <a16:creationId xmlns:a16="http://schemas.microsoft.com/office/drawing/2014/main" id="{F35D935A-2FD3-0F29-3F04-F2105DED7AB2}"/>
              </a:ext>
            </a:extLst>
          </p:cNvPr>
          <p:cNvSpPr txBox="1"/>
          <p:nvPr/>
        </p:nvSpPr>
        <p:spPr>
          <a:xfrm>
            <a:off x="6416729" y="1066799"/>
            <a:ext cx="3579826" cy="338554"/>
          </a:xfrm>
          <a:prstGeom prst="rect">
            <a:avLst/>
          </a:prstGeom>
          <a:noFill/>
        </p:spPr>
        <p:txBody>
          <a:bodyPr wrap="none" rtlCol="0">
            <a:spAutoFit/>
          </a:bodyPr>
          <a:lstStyle/>
          <a:p>
            <a:r>
              <a:rPr lang="en-US" dirty="0" err="1"/>
              <a:t>Melamud</a:t>
            </a:r>
            <a:r>
              <a:rPr lang="en-US" dirty="0"/>
              <a:t> et al (2016), Peters et al (2018)</a:t>
            </a:r>
          </a:p>
        </p:txBody>
      </p:sp>
    </p:spTree>
    <p:extLst>
      <p:ext uri="{BB962C8B-B14F-4D97-AF65-F5344CB8AC3E}">
        <p14:creationId xmlns:p14="http://schemas.microsoft.com/office/powerpoint/2010/main" val="42803929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06F9-79DE-8B8D-A3ED-B25A40BB6784}"/>
              </a:ext>
            </a:extLst>
          </p:cNvPr>
          <p:cNvSpPr>
            <a:spLocks noGrp="1"/>
          </p:cNvSpPr>
          <p:nvPr>
            <p:ph type="title"/>
          </p:nvPr>
        </p:nvSpPr>
        <p:spPr/>
        <p:txBody>
          <a:bodyPr/>
          <a:lstStyle/>
          <a:p>
            <a:r>
              <a:rPr lang="en-US" dirty="0"/>
              <a:t>1-nearest neighbor algorithm for WSD</a:t>
            </a:r>
          </a:p>
        </p:txBody>
      </p:sp>
      <p:pic>
        <p:nvPicPr>
          <p:cNvPr id="5" name="Content Placeholder 4">
            <a:extLst>
              <a:ext uri="{FF2B5EF4-FFF2-40B4-BE49-F238E27FC236}">
                <a16:creationId xmlns:a16="http://schemas.microsoft.com/office/drawing/2014/main" id="{61642E34-345C-DB7B-0324-D33ADC030CC3}"/>
              </a:ext>
            </a:extLst>
          </p:cNvPr>
          <p:cNvPicPr>
            <a:picLocks noGrp="1" noChangeAspect="1"/>
          </p:cNvPicPr>
          <p:nvPr>
            <p:ph idx="1"/>
          </p:nvPr>
        </p:nvPicPr>
        <p:blipFill>
          <a:blip r:embed="rId3"/>
          <a:stretch>
            <a:fillRect/>
          </a:stretch>
        </p:blipFill>
        <p:spPr>
          <a:xfrm>
            <a:off x="3262451" y="1600200"/>
            <a:ext cx="5727423" cy="4572000"/>
          </a:xfrm>
        </p:spPr>
      </p:pic>
    </p:spTree>
    <p:extLst>
      <p:ext uri="{BB962C8B-B14F-4D97-AF65-F5344CB8AC3E}">
        <p14:creationId xmlns:p14="http://schemas.microsoft.com/office/powerpoint/2010/main" val="32287833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40E09-BB8F-C7DC-0832-4426C658AE0E}"/>
              </a:ext>
            </a:extLst>
          </p:cNvPr>
          <p:cNvSpPr>
            <a:spLocks noGrp="1"/>
          </p:cNvSpPr>
          <p:nvPr>
            <p:ph type="title"/>
          </p:nvPr>
        </p:nvSpPr>
        <p:spPr/>
        <p:txBody>
          <a:bodyPr/>
          <a:lstStyle/>
          <a:p>
            <a:r>
              <a:rPr lang="en-US" dirty="0"/>
              <a:t>Similarity and contextual embeddings</a:t>
            </a:r>
          </a:p>
        </p:txBody>
      </p:sp>
      <p:sp>
        <p:nvSpPr>
          <p:cNvPr id="3" name="Content Placeholder 2">
            <a:extLst>
              <a:ext uri="{FF2B5EF4-FFF2-40B4-BE49-F238E27FC236}">
                <a16:creationId xmlns:a16="http://schemas.microsoft.com/office/drawing/2014/main" id="{02510274-CB54-72DF-CCCA-530A1A66FCB5}"/>
              </a:ext>
            </a:extLst>
          </p:cNvPr>
          <p:cNvSpPr>
            <a:spLocks noGrp="1"/>
          </p:cNvSpPr>
          <p:nvPr>
            <p:ph idx="1"/>
          </p:nvPr>
        </p:nvSpPr>
        <p:spPr/>
        <p:txBody>
          <a:bodyPr/>
          <a:lstStyle/>
          <a:p>
            <a:pPr marL="457200" indent="-457200">
              <a:buFont typeface="Arial" panose="020B0604020202020204" pitchFamily="34" charset="0"/>
              <a:buChar char="•"/>
            </a:pPr>
            <a:r>
              <a:rPr lang="en-US" dirty="0">
                <a:latin typeface="Calibri" panose="020F0502020204030204" pitchFamily="34" charset="0"/>
                <a:cs typeface="Calibri" panose="020F0502020204030204" pitchFamily="34" charset="0"/>
              </a:rPr>
              <a:t>We generally use cosine as for static embeddings</a:t>
            </a:r>
          </a:p>
          <a:p>
            <a:pPr marL="457200" indent="-457200">
              <a:buFont typeface="Arial" panose="020B0604020202020204" pitchFamily="34" charset="0"/>
              <a:buChar char="•"/>
            </a:pPr>
            <a:r>
              <a:rPr lang="en-US" dirty="0">
                <a:latin typeface="Calibri" panose="020F0502020204030204" pitchFamily="34" charset="0"/>
                <a:cs typeface="Calibri" panose="020F0502020204030204" pitchFamily="34" charset="0"/>
              </a:rPr>
              <a:t>But some issues:</a:t>
            </a:r>
          </a:p>
          <a:p>
            <a:pPr marL="854045" lvl="1" indent="-457200">
              <a:buFont typeface="Arial" panose="020B0604020202020204" pitchFamily="34" charset="0"/>
              <a:buChar char="•"/>
            </a:pPr>
            <a:r>
              <a:rPr lang="en-US" dirty="0">
                <a:latin typeface="Calibri" panose="020F0502020204030204" pitchFamily="34" charset="0"/>
                <a:cs typeface="Calibri" panose="020F0502020204030204" pitchFamily="34" charset="0"/>
              </a:rPr>
              <a:t>Contextual embeddings tend to be </a:t>
            </a:r>
            <a:r>
              <a:rPr lang="en-US" b="1" dirty="0">
                <a:latin typeface="Calibri" panose="020F0502020204030204" pitchFamily="34" charset="0"/>
                <a:cs typeface="Calibri" panose="020F0502020204030204" pitchFamily="34" charset="0"/>
              </a:rPr>
              <a:t>anisotropic: </a:t>
            </a:r>
            <a:r>
              <a:rPr lang="en-US" dirty="0">
                <a:latin typeface="Calibri" panose="020F0502020204030204" pitchFamily="34" charset="0"/>
                <a:cs typeface="Calibri" panose="020F0502020204030204" pitchFamily="34" charset="0"/>
              </a:rPr>
              <a:t>all point in roughly the same direction so have high inherent cosines (</a:t>
            </a:r>
            <a:r>
              <a:rPr lang="en-US" dirty="0" err="1">
                <a:latin typeface="Calibri" panose="020F0502020204030204" pitchFamily="34" charset="0"/>
                <a:cs typeface="Calibri" panose="020F0502020204030204" pitchFamily="34" charset="0"/>
              </a:rPr>
              <a:t>Ethayarajh</a:t>
            </a:r>
            <a:r>
              <a:rPr lang="en-US" dirty="0">
                <a:latin typeface="Calibri" panose="020F0502020204030204" pitchFamily="34" charset="0"/>
                <a:cs typeface="Calibri" panose="020F0502020204030204" pitchFamily="34" charset="0"/>
              </a:rPr>
              <a:t> 2019)</a:t>
            </a:r>
          </a:p>
          <a:p>
            <a:pPr marL="854045" lvl="1" indent="-457200">
              <a:buFont typeface="Arial" panose="020B0604020202020204" pitchFamily="34" charset="0"/>
              <a:buChar char="•"/>
            </a:pPr>
            <a:r>
              <a:rPr lang="en-US" dirty="0">
                <a:latin typeface="Calibri" panose="020F0502020204030204" pitchFamily="34" charset="0"/>
                <a:cs typeface="Calibri" panose="020F0502020204030204" pitchFamily="34" charset="0"/>
              </a:rPr>
              <a:t>Cosine measure are dominated by a small number of "rogue" dimensions with very high values (</a:t>
            </a:r>
            <a:r>
              <a:rPr lang="en-US" dirty="0" err="1">
                <a:latin typeface="Calibri" panose="020F0502020204030204" pitchFamily="34" charset="0"/>
                <a:cs typeface="Calibri" panose="020F0502020204030204" pitchFamily="34" charset="0"/>
              </a:rPr>
              <a:t>Timkey</a:t>
            </a:r>
            <a:r>
              <a:rPr lang="en-US" dirty="0">
                <a:latin typeface="Calibri" panose="020F0502020204030204" pitchFamily="34" charset="0"/>
                <a:cs typeface="Calibri" panose="020F0502020204030204" pitchFamily="34" charset="0"/>
              </a:rPr>
              <a:t> and van </a:t>
            </a:r>
            <a:r>
              <a:rPr lang="en-US" dirty="0" err="1">
                <a:latin typeface="Calibri" panose="020F0502020204030204" pitchFamily="34" charset="0"/>
                <a:cs typeface="Calibri" panose="020F0502020204030204" pitchFamily="34" charset="0"/>
              </a:rPr>
              <a:t>Schijndel</a:t>
            </a:r>
            <a:r>
              <a:rPr lang="en-US" dirty="0">
                <a:latin typeface="Calibri" panose="020F0502020204030204" pitchFamily="34" charset="0"/>
                <a:cs typeface="Calibri" panose="020F0502020204030204" pitchFamily="34" charset="0"/>
              </a:rPr>
              <a:t> 2021)</a:t>
            </a:r>
          </a:p>
          <a:p>
            <a:pPr marL="854045" lvl="1" indent="-457200">
              <a:buFont typeface="Arial" panose="020B0604020202020204" pitchFamily="34" charset="0"/>
              <a:buChar char="•"/>
            </a:pPr>
            <a:r>
              <a:rPr lang="en-US" dirty="0">
                <a:latin typeface="Calibri" panose="020F0502020204030204" pitchFamily="34" charset="0"/>
                <a:cs typeface="Calibri" panose="020F0502020204030204" pitchFamily="34" charset="0"/>
              </a:rPr>
              <a:t>C</a:t>
            </a:r>
            <a:r>
              <a:rPr lang="en-US" dirty="0">
                <a:effectLst/>
                <a:latin typeface="Calibri" panose="020F0502020204030204" pitchFamily="34" charset="0"/>
                <a:cs typeface="Calibri" panose="020F0502020204030204" pitchFamily="34" charset="0"/>
              </a:rPr>
              <a:t>osine tends to underestimate human judgments on similarity of word meaning for very frequent words (Zhou et al., 2022)</a:t>
            </a:r>
            <a:endParaRPr lang="en-US" dirty="0">
              <a:latin typeface="Calibri" panose="020F0502020204030204" pitchFamily="34" charset="0"/>
              <a:cs typeface="Calibri" panose="020F0502020204030204" pitchFamily="34" charset="0"/>
            </a:endParaRPr>
          </a:p>
          <a:p>
            <a:pPr marL="854045" lvl="1" indent="-457200">
              <a:buFont typeface="Arial" panose="020B0604020202020204" pitchFamily="34" charset="0"/>
              <a:buChar char="•"/>
            </a:pPr>
            <a:endParaRPr lang="en-US" dirty="0"/>
          </a:p>
        </p:txBody>
      </p:sp>
    </p:spTree>
    <p:extLst>
      <p:ext uri="{BB962C8B-B14F-4D97-AF65-F5344CB8AC3E}">
        <p14:creationId xmlns:p14="http://schemas.microsoft.com/office/powerpoint/2010/main" val="40161571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A8891-4543-11B0-BFC9-C47E98FC4759}"/>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9409B6A2-7601-9DEF-1841-6A0235FD504C}"/>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Masked Language Models</a:t>
            </a:r>
          </a:p>
        </p:txBody>
      </p:sp>
      <p:sp>
        <p:nvSpPr>
          <p:cNvPr id="16387" name="Rectangle 6">
            <a:extLst>
              <a:ext uri="{FF2B5EF4-FFF2-40B4-BE49-F238E27FC236}">
                <a16:creationId xmlns:a16="http://schemas.microsoft.com/office/drawing/2014/main" id="{7A954DE2-902F-3364-6517-6BB928E4F575}"/>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Contextual Embeddings</a:t>
            </a:r>
          </a:p>
        </p:txBody>
      </p:sp>
      <p:sp>
        <p:nvSpPr>
          <p:cNvPr id="3" name="Text Placeholder 2">
            <a:extLst>
              <a:ext uri="{FF2B5EF4-FFF2-40B4-BE49-F238E27FC236}">
                <a16:creationId xmlns:a16="http://schemas.microsoft.com/office/drawing/2014/main" id="{40FB3205-2BE5-9A89-5D2B-BB302EF055F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1376215"/>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2AC269-6D80-2FAC-0F5D-81325CC41865}"/>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804A4CBD-F094-EAF3-1243-CF3785EFF767}"/>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Masked Language Models</a:t>
            </a:r>
          </a:p>
        </p:txBody>
      </p:sp>
      <p:sp>
        <p:nvSpPr>
          <p:cNvPr id="16387" name="Rectangle 6">
            <a:extLst>
              <a:ext uri="{FF2B5EF4-FFF2-40B4-BE49-F238E27FC236}">
                <a16:creationId xmlns:a16="http://schemas.microsoft.com/office/drawing/2014/main" id="{9BC3771F-82B0-7D58-373C-6A757BD32FE5}"/>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Fine-Tuning for Classification</a:t>
            </a:r>
          </a:p>
        </p:txBody>
      </p:sp>
      <p:sp>
        <p:nvSpPr>
          <p:cNvPr id="3" name="Text Placeholder 2">
            <a:extLst>
              <a:ext uri="{FF2B5EF4-FFF2-40B4-BE49-F238E27FC236}">
                <a16:creationId xmlns:a16="http://schemas.microsoft.com/office/drawing/2014/main" id="{FE9B3EAA-2986-00DA-A8C4-11AE6E19305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629907286"/>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5749C11-2351-63A0-74C5-9F52CD6A7DF0}"/>
              </a:ext>
            </a:extLst>
          </p:cNvPr>
          <p:cNvSpPr>
            <a:spLocks noGrp="1"/>
          </p:cNvSpPr>
          <p:nvPr>
            <p:ph type="title"/>
          </p:nvPr>
        </p:nvSpPr>
        <p:spPr/>
        <p:txBody>
          <a:bodyPr/>
          <a:lstStyle/>
          <a:p>
            <a:r>
              <a:rPr lang="en-US" dirty="0"/>
              <a:t>Adding a sentiment classification head</a:t>
            </a:r>
          </a:p>
        </p:txBody>
      </p:sp>
      <p:pic>
        <p:nvPicPr>
          <p:cNvPr id="8" name="Content Placeholder 7">
            <a:extLst>
              <a:ext uri="{FF2B5EF4-FFF2-40B4-BE49-F238E27FC236}">
                <a16:creationId xmlns:a16="http://schemas.microsoft.com/office/drawing/2014/main" id="{651E35AF-578B-444B-F781-67CE92B65284}"/>
              </a:ext>
            </a:extLst>
          </p:cNvPr>
          <p:cNvPicPr>
            <a:picLocks noGrp="1" noChangeAspect="1"/>
          </p:cNvPicPr>
          <p:nvPr>
            <p:ph idx="1"/>
          </p:nvPr>
        </p:nvPicPr>
        <p:blipFill>
          <a:blip r:embed="rId3"/>
          <a:stretch>
            <a:fillRect/>
          </a:stretch>
        </p:blipFill>
        <p:spPr>
          <a:xfrm>
            <a:off x="937180" y="1358020"/>
            <a:ext cx="10569020" cy="4966580"/>
          </a:xfrm>
        </p:spPr>
      </p:pic>
    </p:spTree>
    <p:extLst>
      <p:ext uri="{BB962C8B-B14F-4D97-AF65-F5344CB8AC3E}">
        <p14:creationId xmlns:p14="http://schemas.microsoft.com/office/powerpoint/2010/main" val="39280909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D2101A-7B2E-CBC7-20C9-DE438A1AE6D4}"/>
              </a:ext>
            </a:extLst>
          </p:cNvPr>
          <p:cNvSpPr>
            <a:spLocks noGrp="1"/>
          </p:cNvSpPr>
          <p:nvPr>
            <p:ph type="title"/>
          </p:nvPr>
        </p:nvSpPr>
        <p:spPr/>
        <p:txBody>
          <a:bodyPr/>
          <a:lstStyle/>
          <a:p>
            <a:r>
              <a:rPr lang="en-US" dirty="0"/>
              <a:t>Sequence-Pair classification</a:t>
            </a:r>
          </a:p>
        </p:txBody>
      </p:sp>
      <p:sp>
        <p:nvSpPr>
          <p:cNvPr id="3" name="Content Placeholder 2">
            <a:extLst>
              <a:ext uri="{FF2B5EF4-FFF2-40B4-BE49-F238E27FC236}">
                <a16:creationId xmlns:a16="http://schemas.microsoft.com/office/drawing/2014/main" id="{DD4BA4C9-9D2A-AFED-0D38-73D412439B0A}"/>
              </a:ext>
            </a:extLst>
          </p:cNvPr>
          <p:cNvSpPr>
            <a:spLocks noGrp="1"/>
          </p:cNvSpPr>
          <p:nvPr>
            <p:ph idx="1"/>
          </p:nvPr>
        </p:nvSpPr>
        <p:spPr/>
        <p:txBody>
          <a:bodyPr/>
          <a:lstStyle/>
          <a:p>
            <a:r>
              <a:rPr lang="en-US" sz="3600" dirty="0">
                <a:effectLst/>
                <a:latin typeface="Calibri" panose="020F0502020204030204" pitchFamily="34" charset="0"/>
                <a:cs typeface="Calibri" panose="020F0502020204030204" pitchFamily="34" charset="0"/>
              </a:rPr>
              <a:t>Assign a label to pairs of sentences:</a:t>
            </a:r>
          </a:p>
          <a:p>
            <a:pPr marL="571500" indent="-571500">
              <a:buFont typeface="Arial" panose="020B0604020202020204" pitchFamily="34" charset="0"/>
              <a:buChar char="•"/>
            </a:pPr>
            <a:r>
              <a:rPr lang="en-US" sz="3600" dirty="0">
                <a:effectLst/>
                <a:latin typeface="Calibri" panose="020F0502020204030204" pitchFamily="34" charset="0"/>
                <a:cs typeface="Calibri" panose="020F0502020204030204" pitchFamily="34" charset="0"/>
              </a:rPr>
              <a:t>paraphrase detection (are the two sentences paraphrases of each other?) </a:t>
            </a:r>
          </a:p>
          <a:p>
            <a:pPr marL="571500" indent="-571500">
              <a:buFont typeface="Arial" panose="020B0604020202020204" pitchFamily="34" charset="0"/>
              <a:buChar char="•"/>
            </a:pPr>
            <a:r>
              <a:rPr lang="en-US" sz="3600" dirty="0">
                <a:effectLst/>
                <a:latin typeface="Calibri" panose="020F0502020204030204" pitchFamily="34" charset="0"/>
                <a:cs typeface="Calibri" panose="020F0502020204030204" pitchFamily="34" charset="0"/>
              </a:rPr>
              <a:t>logical entailment (does sentence A logically entail sentence B?) </a:t>
            </a:r>
          </a:p>
          <a:p>
            <a:pPr marL="571500" indent="-571500">
              <a:buFont typeface="Arial" panose="020B0604020202020204" pitchFamily="34" charset="0"/>
              <a:buChar char="•"/>
            </a:pPr>
            <a:r>
              <a:rPr lang="en-US" sz="3600" dirty="0">
                <a:effectLst/>
                <a:latin typeface="Calibri" panose="020F0502020204030204" pitchFamily="34" charset="0"/>
                <a:cs typeface="Calibri" panose="020F0502020204030204" pitchFamily="34" charset="0"/>
              </a:rPr>
              <a:t>discourse coherence (how coherent is sentence B as a follow-on to sentence A?)</a:t>
            </a:r>
            <a:endParaRPr lang="en-US" sz="48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30197823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B0CA6-1BE2-A08D-FA1B-863B48F03D36}"/>
              </a:ext>
            </a:extLst>
          </p:cNvPr>
          <p:cNvSpPr>
            <a:spLocks noGrp="1"/>
          </p:cNvSpPr>
          <p:nvPr>
            <p:ph type="title"/>
          </p:nvPr>
        </p:nvSpPr>
        <p:spPr/>
        <p:txBody>
          <a:bodyPr/>
          <a:lstStyle/>
          <a:p>
            <a:r>
              <a:rPr lang="en-US" dirty="0"/>
              <a:t>Example: Natural Language Inference</a:t>
            </a:r>
          </a:p>
        </p:txBody>
      </p:sp>
      <p:sp>
        <p:nvSpPr>
          <p:cNvPr id="3" name="Content Placeholder 2">
            <a:extLst>
              <a:ext uri="{FF2B5EF4-FFF2-40B4-BE49-F238E27FC236}">
                <a16:creationId xmlns:a16="http://schemas.microsoft.com/office/drawing/2014/main" id="{630A9EB0-0EB8-2EA2-9FAA-A19B3D2D9AE2}"/>
              </a:ext>
            </a:extLst>
          </p:cNvPr>
          <p:cNvSpPr>
            <a:spLocks noGrp="1"/>
          </p:cNvSpPr>
          <p:nvPr>
            <p:ph idx="1"/>
          </p:nvPr>
        </p:nvSpPr>
        <p:spPr>
          <a:xfrm>
            <a:off x="1097285" y="1600199"/>
            <a:ext cx="10058401" cy="5098197"/>
          </a:xfrm>
        </p:spPr>
        <p:txBody>
          <a:bodyPr>
            <a:normAutofit lnSpcReduction="10000"/>
          </a:bodyPr>
          <a:lstStyle/>
          <a:p>
            <a:r>
              <a:rPr lang="en-US" dirty="0">
                <a:latin typeface="Calibri" panose="020F0502020204030204" pitchFamily="34" charset="0"/>
                <a:cs typeface="Calibri" panose="020F0502020204030204" pitchFamily="34" charset="0"/>
              </a:rPr>
              <a:t>Pairs of sentences are given one of 3 labels</a:t>
            </a: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r>
              <a:rPr lang="en-US" dirty="0">
                <a:effectLst/>
                <a:latin typeface="Calibri" panose="020F0502020204030204" pitchFamily="34" charset="0"/>
                <a:cs typeface="Calibri" panose="020F0502020204030204" pitchFamily="34" charset="0"/>
              </a:rPr>
              <a:t>Algorithm: pass the premise/hypothesis pairs through a bidirectional encoder and use the output vector for the [CLS] token as the input to the classification head .</a:t>
            </a:r>
            <a:endParaRPr lang="en-US" dirty="0">
              <a:latin typeface="Calibri" panose="020F0502020204030204" pitchFamily="34" charset="0"/>
              <a:cs typeface="Calibri" panose="020F0502020204030204" pitchFamily="34" charset="0"/>
            </a:endParaRPr>
          </a:p>
          <a:p>
            <a:endParaRPr lang="en-US" dirty="0"/>
          </a:p>
        </p:txBody>
      </p:sp>
      <p:pic>
        <p:nvPicPr>
          <p:cNvPr id="4" name="Picture 3">
            <a:extLst>
              <a:ext uri="{FF2B5EF4-FFF2-40B4-BE49-F238E27FC236}">
                <a16:creationId xmlns:a16="http://schemas.microsoft.com/office/drawing/2014/main" id="{B7671D5F-5BC9-796C-9B70-0E69E61AF3EC}"/>
              </a:ext>
            </a:extLst>
          </p:cNvPr>
          <p:cNvPicPr>
            <a:picLocks noChangeAspect="1"/>
          </p:cNvPicPr>
          <p:nvPr/>
        </p:nvPicPr>
        <p:blipFill>
          <a:blip r:embed="rId2"/>
          <a:stretch>
            <a:fillRect/>
          </a:stretch>
        </p:blipFill>
        <p:spPr>
          <a:xfrm>
            <a:off x="3238500" y="2169268"/>
            <a:ext cx="5715000" cy="3088532"/>
          </a:xfrm>
          <a:prstGeom prst="rect">
            <a:avLst/>
          </a:prstGeom>
        </p:spPr>
      </p:pic>
    </p:spTree>
    <p:extLst>
      <p:ext uri="{BB962C8B-B14F-4D97-AF65-F5344CB8AC3E}">
        <p14:creationId xmlns:p14="http://schemas.microsoft.com/office/powerpoint/2010/main" val="37081676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41C1E-4502-5F3C-71BE-37248AF2F7A0}"/>
              </a:ext>
            </a:extLst>
          </p:cNvPr>
          <p:cNvSpPr>
            <a:spLocks noGrp="1"/>
          </p:cNvSpPr>
          <p:nvPr>
            <p:ph type="title"/>
          </p:nvPr>
        </p:nvSpPr>
        <p:spPr/>
        <p:txBody>
          <a:bodyPr/>
          <a:lstStyle/>
          <a:p>
            <a:r>
              <a:rPr lang="en-US" dirty="0"/>
              <a:t>Fine-tuning for sequence labeling</a:t>
            </a:r>
          </a:p>
        </p:txBody>
      </p:sp>
      <p:sp>
        <p:nvSpPr>
          <p:cNvPr id="3" name="Content Placeholder 2">
            <a:extLst>
              <a:ext uri="{FF2B5EF4-FFF2-40B4-BE49-F238E27FC236}">
                <a16:creationId xmlns:a16="http://schemas.microsoft.com/office/drawing/2014/main" id="{5100BE02-C029-1FA7-7D10-86B3D9E9C710}"/>
              </a:ext>
            </a:extLst>
          </p:cNvPr>
          <p:cNvSpPr>
            <a:spLocks noGrp="1"/>
          </p:cNvSpPr>
          <p:nvPr>
            <p:ph idx="1"/>
          </p:nvPr>
        </p:nvSpPr>
        <p:spPr/>
        <p:txBody>
          <a:bodyPr/>
          <a:lstStyle/>
          <a:p>
            <a:r>
              <a:rPr lang="en-US" sz="3200" dirty="0">
                <a:effectLst/>
                <a:latin typeface="Calibri" panose="020F0502020204030204" pitchFamily="34" charset="0"/>
                <a:cs typeface="Calibri" panose="020F0502020204030204" pitchFamily="34" charset="0"/>
              </a:rPr>
              <a:t>Assign a label from a small fixed set of labels to each token in the sequence. </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Named entity recognition</a:t>
            </a:r>
          </a:p>
          <a:p>
            <a:pPr marL="457200" indent="-457200">
              <a:buFont typeface="Arial" panose="020B0604020202020204" pitchFamily="34" charset="0"/>
              <a:buChar char="•"/>
            </a:pPr>
            <a:r>
              <a:rPr lang="en-US" sz="3200" dirty="0">
                <a:effectLst/>
                <a:latin typeface="Calibri" panose="020F0502020204030204" pitchFamily="34" charset="0"/>
                <a:cs typeface="Calibri" panose="020F0502020204030204" pitchFamily="34" charset="0"/>
              </a:rPr>
              <a:t>Part of speech tagging</a:t>
            </a:r>
          </a:p>
          <a:p>
            <a:r>
              <a:rPr lang="en-US" sz="3000" dirty="0">
                <a:effectLst/>
                <a:latin typeface="Calibri" panose="020F0502020204030204" pitchFamily="34" charset="0"/>
                <a:cs typeface="Calibri" panose="020F0502020204030204" pitchFamily="34" charset="0"/>
              </a:rPr>
              <a:t>. </a:t>
            </a:r>
            <a:endParaRPr lang="en-US" sz="30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950861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8D5AE9-50CA-3E0C-070B-68FFC725DE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3BF725-F3EA-4ABE-DDFE-53B5E4D3E48D}"/>
              </a:ext>
            </a:extLst>
          </p:cNvPr>
          <p:cNvSpPr>
            <a:spLocks noGrp="1"/>
          </p:cNvSpPr>
          <p:nvPr>
            <p:ph type="title"/>
          </p:nvPr>
        </p:nvSpPr>
        <p:spPr/>
        <p:txBody>
          <a:bodyPr/>
          <a:lstStyle/>
          <a:p>
            <a:r>
              <a:rPr lang="en-US" dirty="0"/>
              <a:t>Bidirectional Self-Attention</a:t>
            </a:r>
          </a:p>
        </p:txBody>
      </p:sp>
      <p:pic>
        <p:nvPicPr>
          <p:cNvPr id="7" name="Content Placeholder 6">
            <a:extLst>
              <a:ext uri="{FF2B5EF4-FFF2-40B4-BE49-F238E27FC236}">
                <a16:creationId xmlns:a16="http://schemas.microsoft.com/office/drawing/2014/main" id="{37F706AD-1B66-3803-4D5F-1C11377C0FA9}"/>
              </a:ext>
            </a:extLst>
          </p:cNvPr>
          <p:cNvPicPr>
            <a:picLocks noGrp="1" noChangeAspect="1"/>
          </p:cNvPicPr>
          <p:nvPr>
            <p:ph idx="1"/>
          </p:nvPr>
        </p:nvPicPr>
        <p:blipFill>
          <a:blip r:embed="rId3"/>
          <a:stretch>
            <a:fillRect/>
          </a:stretch>
        </p:blipFill>
        <p:spPr>
          <a:xfrm>
            <a:off x="518457" y="2667000"/>
            <a:ext cx="11155085" cy="2220133"/>
          </a:xfrm>
        </p:spPr>
      </p:pic>
    </p:spTree>
    <p:extLst>
      <p:ext uri="{BB962C8B-B14F-4D97-AF65-F5344CB8AC3E}">
        <p14:creationId xmlns:p14="http://schemas.microsoft.com/office/powerpoint/2010/main" val="28214754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84114-CC5F-41C6-830B-FCCF174B5EDF}"/>
              </a:ext>
            </a:extLst>
          </p:cNvPr>
          <p:cNvSpPr>
            <a:spLocks noGrp="1"/>
          </p:cNvSpPr>
          <p:nvPr>
            <p:ph type="title"/>
          </p:nvPr>
        </p:nvSpPr>
        <p:spPr/>
        <p:txBody>
          <a:bodyPr/>
          <a:lstStyle/>
          <a:p>
            <a:r>
              <a:rPr lang="en-US" dirty="0"/>
              <a:t>Named Entity Recognition</a:t>
            </a:r>
          </a:p>
        </p:txBody>
      </p:sp>
      <p:sp>
        <p:nvSpPr>
          <p:cNvPr id="3" name="Content Placeholder 2">
            <a:extLst>
              <a:ext uri="{FF2B5EF4-FFF2-40B4-BE49-F238E27FC236}">
                <a16:creationId xmlns:a16="http://schemas.microsoft.com/office/drawing/2014/main" id="{DF18185B-475C-46EC-73CD-2714678CEF55}"/>
              </a:ext>
            </a:extLst>
          </p:cNvPr>
          <p:cNvSpPr>
            <a:spLocks noGrp="1"/>
          </p:cNvSpPr>
          <p:nvPr>
            <p:ph idx="1"/>
          </p:nvPr>
        </p:nvSpPr>
        <p:spPr/>
        <p:txBody>
          <a:bodyPr/>
          <a:lstStyle/>
          <a:p>
            <a:r>
              <a:rPr lang="en-US" sz="3000" dirty="0">
                <a:effectLst/>
                <a:latin typeface="Calibri" panose="020F0502020204030204" pitchFamily="34" charset="0"/>
                <a:cs typeface="Calibri" panose="020F0502020204030204" pitchFamily="34" charset="0"/>
              </a:rPr>
              <a:t>A </a:t>
            </a:r>
            <a:r>
              <a:rPr lang="en-US" sz="3000" b="1" dirty="0">
                <a:effectLst/>
                <a:latin typeface="Calibri" panose="020F0502020204030204" pitchFamily="34" charset="0"/>
                <a:cs typeface="Calibri" panose="020F0502020204030204" pitchFamily="34" charset="0"/>
              </a:rPr>
              <a:t>named entity </a:t>
            </a:r>
            <a:r>
              <a:rPr lang="en-US" sz="3000" dirty="0">
                <a:effectLst/>
                <a:latin typeface="Calibri" panose="020F0502020204030204" pitchFamily="34" charset="0"/>
                <a:cs typeface="Calibri" panose="020F0502020204030204" pitchFamily="34" charset="0"/>
              </a:rPr>
              <a:t>is anything that can be referred to with a proper name: a person, a location, an organization</a:t>
            </a:r>
          </a:p>
          <a:p>
            <a:r>
              <a:rPr lang="en-US" sz="3000" b="1" dirty="0">
                <a:latin typeface="Calibri" panose="020F0502020204030204" pitchFamily="34" charset="0"/>
                <a:cs typeface="Calibri" panose="020F0502020204030204" pitchFamily="34" charset="0"/>
              </a:rPr>
              <a:t>N</a:t>
            </a:r>
            <a:r>
              <a:rPr lang="en-US" sz="3000" b="1" dirty="0">
                <a:effectLst/>
                <a:latin typeface="Calibri" panose="020F0502020204030204" pitchFamily="34" charset="0"/>
                <a:cs typeface="Calibri" panose="020F0502020204030204" pitchFamily="34" charset="0"/>
              </a:rPr>
              <a:t>amed entity recognition (NER): </a:t>
            </a:r>
            <a:r>
              <a:rPr lang="en-US" sz="3000" dirty="0">
                <a:effectLst/>
                <a:latin typeface="Calibri" panose="020F0502020204030204" pitchFamily="34" charset="0"/>
                <a:cs typeface="Calibri" panose="020F0502020204030204" pitchFamily="34" charset="0"/>
              </a:rPr>
              <a:t>find spans of text that constitute proper names and tag the type of the entity </a:t>
            </a:r>
            <a:endParaRPr lang="en-US" sz="3000" dirty="0">
              <a:latin typeface="Calibri" panose="020F0502020204030204" pitchFamily="34" charset="0"/>
              <a:cs typeface="Calibri" panose="020F0502020204030204" pitchFamily="34" charset="0"/>
            </a:endParaRPr>
          </a:p>
          <a:p>
            <a:endParaRPr lang="en-US" dirty="0"/>
          </a:p>
        </p:txBody>
      </p:sp>
      <p:pic>
        <p:nvPicPr>
          <p:cNvPr id="4" name="Picture 3">
            <a:extLst>
              <a:ext uri="{FF2B5EF4-FFF2-40B4-BE49-F238E27FC236}">
                <a16:creationId xmlns:a16="http://schemas.microsoft.com/office/drawing/2014/main" id="{3F4B3106-8815-4A2E-1AB1-CD04CE603AD2}"/>
              </a:ext>
            </a:extLst>
          </p:cNvPr>
          <p:cNvPicPr>
            <a:picLocks noChangeAspect="1"/>
          </p:cNvPicPr>
          <p:nvPr/>
        </p:nvPicPr>
        <p:blipFill>
          <a:blip r:embed="rId2"/>
          <a:stretch>
            <a:fillRect/>
          </a:stretch>
        </p:blipFill>
        <p:spPr>
          <a:xfrm>
            <a:off x="911776" y="4267200"/>
            <a:ext cx="10429407" cy="1606550"/>
          </a:xfrm>
          <a:prstGeom prst="rect">
            <a:avLst/>
          </a:prstGeom>
        </p:spPr>
      </p:pic>
    </p:spTree>
    <p:extLst>
      <p:ext uri="{BB962C8B-B14F-4D97-AF65-F5344CB8AC3E}">
        <p14:creationId xmlns:p14="http://schemas.microsoft.com/office/powerpoint/2010/main" val="2787735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763CF-345B-2EAB-7A43-6393EE59936D}"/>
              </a:ext>
            </a:extLst>
          </p:cNvPr>
          <p:cNvSpPr>
            <a:spLocks noGrp="1"/>
          </p:cNvSpPr>
          <p:nvPr>
            <p:ph type="title"/>
          </p:nvPr>
        </p:nvSpPr>
        <p:spPr/>
        <p:txBody>
          <a:bodyPr/>
          <a:lstStyle/>
          <a:p>
            <a:r>
              <a:rPr lang="en-US" dirty="0"/>
              <a:t>Named Entity Recognition</a:t>
            </a:r>
          </a:p>
        </p:txBody>
      </p:sp>
      <p:sp>
        <p:nvSpPr>
          <p:cNvPr id="3" name="Content Placeholder 2">
            <a:extLst>
              <a:ext uri="{FF2B5EF4-FFF2-40B4-BE49-F238E27FC236}">
                <a16:creationId xmlns:a16="http://schemas.microsoft.com/office/drawing/2014/main" id="{FBF598F2-B299-665B-AF79-2078FE82A85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EBB07537-C94A-646F-E358-ADC8ACC3749E}"/>
              </a:ext>
            </a:extLst>
          </p:cNvPr>
          <p:cNvPicPr>
            <a:picLocks noChangeAspect="1"/>
          </p:cNvPicPr>
          <p:nvPr/>
        </p:nvPicPr>
        <p:blipFill>
          <a:blip r:embed="rId2"/>
          <a:stretch>
            <a:fillRect/>
          </a:stretch>
        </p:blipFill>
        <p:spPr>
          <a:xfrm>
            <a:off x="1070181" y="2667000"/>
            <a:ext cx="9600406" cy="3124200"/>
          </a:xfrm>
          <a:prstGeom prst="rect">
            <a:avLst/>
          </a:prstGeom>
        </p:spPr>
      </p:pic>
    </p:spTree>
    <p:extLst>
      <p:ext uri="{BB962C8B-B14F-4D97-AF65-F5344CB8AC3E}">
        <p14:creationId xmlns:p14="http://schemas.microsoft.com/office/powerpoint/2010/main" val="23375901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46612-63D3-9A40-9E21-A5A6CA573299}"/>
              </a:ext>
            </a:extLst>
          </p:cNvPr>
          <p:cNvSpPr>
            <a:spLocks noGrp="1"/>
          </p:cNvSpPr>
          <p:nvPr>
            <p:ph type="title"/>
          </p:nvPr>
        </p:nvSpPr>
        <p:spPr/>
        <p:txBody>
          <a:bodyPr/>
          <a:lstStyle/>
          <a:p>
            <a:r>
              <a:rPr lang="en-US" dirty="0"/>
              <a:t>BIO Tagging</a:t>
            </a:r>
          </a:p>
        </p:txBody>
      </p:sp>
      <p:sp>
        <p:nvSpPr>
          <p:cNvPr id="3" name="Content Placeholder 2">
            <a:extLst>
              <a:ext uri="{FF2B5EF4-FFF2-40B4-BE49-F238E27FC236}">
                <a16:creationId xmlns:a16="http://schemas.microsoft.com/office/drawing/2014/main" id="{CBC301F9-CE84-CCC4-D466-4A66E07CDF2C}"/>
              </a:ext>
            </a:extLst>
          </p:cNvPr>
          <p:cNvSpPr>
            <a:spLocks noGrp="1"/>
          </p:cNvSpPr>
          <p:nvPr>
            <p:ph idx="1"/>
          </p:nvPr>
        </p:nvSpPr>
        <p:spPr/>
        <p:txBody>
          <a:bodyPr/>
          <a:lstStyle/>
          <a:p>
            <a:r>
              <a:rPr lang="en-US" dirty="0"/>
              <a:t>A method that lets us turn a segmentation task (finding boundaries of entities) into a classification task</a:t>
            </a:r>
          </a:p>
        </p:txBody>
      </p:sp>
      <p:sp>
        <p:nvSpPr>
          <p:cNvPr id="4" name="TextBox 3">
            <a:extLst>
              <a:ext uri="{FF2B5EF4-FFF2-40B4-BE49-F238E27FC236}">
                <a16:creationId xmlns:a16="http://schemas.microsoft.com/office/drawing/2014/main" id="{67F5FACA-CEC3-FB8F-3401-43558DF0818A}"/>
              </a:ext>
            </a:extLst>
          </p:cNvPr>
          <p:cNvSpPr txBox="1"/>
          <p:nvPr/>
        </p:nvSpPr>
        <p:spPr>
          <a:xfrm>
            <a:off x="3886200" y="981716"/>
            <a:ext cx="2610010" cy="338554"/>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Ramshaw and Marcus (1995)</a:t>
            </a:r>
          </a:p>
        </p:txBody>
      </p:sp>
      <p:pic>
        <p:nvPicPr>
          <p:cNvPr id="5" name="Picture 4">
            <a:extLst>
              <a:ext uri="{FF2B5EF4-FFF2-40B4-BE49-F238E27FC236}">
                <a16:creationId xmlns:a16="http://schemas.microsoft.com/office/drawing/2014/main" id="{21C13542-DCF5-7001-BA5C-DE5B6793144A}"/>
              </a:ext>
            </a:extLst>
          </p:cNvPr>
          <p:cNvPicPr>
            <a:picLocks noChangeAspect="1"/>
          </p:cNvPicPr>
          <p:nvPr/>
        </p:nvPicPr>
        <p:blipFill>
          <a:blip r:embed="rId2"/>
          <a:stretch>
            <a:fillRect/>
          </a:stretch>
        </p:blipFill>
        <p:spPr>
          <a:xfrm>
            <a:off x="1721556" y="2693458"/>
            <a:ext cx="8748888" cy="762000"/>
          </a:xfrm>
          <a:prstGeom prst="rect">
            <a:avLst/>
          </a:prstGeom>
        </p:spPr>
      </p:pic>
      <p:pic>
        <p:nvPicPr>
          <p:cNvPr id="6" name="Picture 5">
            <a:extLst>
              <a:ext uri="{FF2B5EF4-FFF2-40B4-BE49-F238E27FC236}">
                <a16:creationId xmlns:a16="http://schemas.microsoft.com/office/drawing/2014/main" id="{66DBC9D6-5EA9-8497-D9C7-4519843F198C}"/>
              </a:ext>
            </a:extLst>
          </p:cNvPr>
          <p:cNvPicPr>
            <a:picLocks noChangeAspect="1"/>
          </p:cNvPicPr>
          <p:nvPr/>
        </p:nvPicPr>
        <p:blipFill>
          <a:blip r:embed="rId3"/>
          <a:stretch>
            <a:fillRect/>
          </a:stretch>
        </p:blipFill>
        <p:spPr>
          <a:xfrm>
            <a:off x="1754352" y="3708929"/>
            <a:ext cx="7393881" cy="3097742"/>
          </a:xfrm>
          <a:prstGeom prst="rect">
            <a:avLst/>
          </a:prstGeom>
        </p:spPr>
      </p:pic>
    </p:spTree>
    <p:extLst>
      <p:ext uri="{BB962C8B-B14F-4D97-AF65-F5344CB8AC3E}">
        <p14:creationId xmlns:p14="http://schemas.microsoft.com/office/powerpoint/2010/main" val="5383213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58BBC-4788-63C2-6C9C-B839055FAB03}"/>
              </a:ext>
            </a:extLst>
          </p:cNvPr>
          <p:cNvSpPr>
            <a:spLocks noGrp="1"/>
          </p:cNvSpPr>
          <p:nvPr>
            <p:ph type="title"/>
          </p:nvPr>
        </p:nvSpPr>
        <p:spPr/>
        <p:txBody>
          <a:bodyPr/>
          <a:lstStyle/>
          <a:p>
            <a:r>
              <a:rPr lang="en-US" dirty="0"/>
              <a:t>Sequence labeling</a:t>
            </a:r>
          </a:p>
        </p:txBody>
      </p:sp>
      <p:pic>
        <p:nvPicPr>
          <p:cNvPr id="4" name="Content Placeholder 3">
            <a:extLst>
              <a:ext uri="{FF2B5EF4-FFF2-40B4-BE49-F238E27FC236}">
                <a16:creationId xmlns:a16="http://schemas.microsoft.com/office/drawing/2014/main" id="{F0C79818-EA7E-CE94-3751-35847056DB41}"/>
              </a:ext>
            </a:extLst>
          </p:cNvPr>
          <p:cNvPicPr>
            <a:picLocks noGrp="1" noChangeAspect="1"/>
          </p:cNvPicPr>
          <p:nvPr>
            <p:ph idx="1"/>
          </p:nvPr>
        </p:nvPicPr>
        <p:blipFill>
          <a:blip r:embed="rId2"/>
          <a:stretch>
            <a:fillRect/>
          </a:stretch>
        </p:blipFill>
        <p:spPr>
          <a:xfrm>
            <a:off x="4267200" y="1268170"/>
            <a:ext cx="4191000" cy="1531327"/>
          </a:xfrm>
          <a:prstGeom prst="rect">
            <a:avLst/>
          </a:prstGeom>
        </p:spPr>
      </p:pic>
      <p:pic>
        <p:nvPicPr>
          <p:cNvPr id="6" name="Picture 5">
            <a:extLst>
              <a:ext uri="{FF2B5EF4-FFF2-40B4-BE49-F238E27FC236}">
                <a16:creationId xmlns:a16="http://schemas.microsoft.com/office/drawing/2014/main" id="{6FA31234-D6B5-57AD-9115-E302508566D0}"/>
              </a:ext>
            </a:extLst>
          </p:cNvPr>
          <p:cNvPicPr>
            <a:picLocks noChangeAspect="1"/>
          </p:cNvPicPr>
          <p:nvPr/>
        </p:nvPicPr>
        <p:blipFill>
          <a:blip r:embed="rId3"/>
          <a:stretch>
            <a:fillRect/>
          </a:stretch>
        </p:blipFill>
        <p:spPr>
          <a:xfrm>
            <a:off x="2273300" y="2799497"/>
            <a:ext cx="7645400" cy="3898900"/>
          </a:xfrm>
          <a:prstGeom prst="rect">
            <a:avLst/>
          </a:prstGeom>
        </p:spPr>
      </p:pic>
    </p:spTree>
    <p:extLst>
      <p:ext uri="{BB962C8B-B14F-4D97-AF65-F5344CB8AC3E}">
        <p14:creationId xmlns:p14="http://schemas.microsoft.com/office/powerpoint/2010/main" val="2819232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71B1B-67F2-5FCB-4AA0-7F732CD0941A}"/>
              </a:ext>
            </a:extLst>
          </p:cNvPr>
          <p:cNvSpPr>
            <a:spLocks noGrp="1"/>
          </p:cNvSpPr>
          <p:nvPr>
            <p:ph type="title"/>
          </p:nvPr>
        </p:nvSpPr>
        <p:spPr/>
        <p:txBody>
          <a:bodyPr/>
          <a:lstStyle/>
          <a:p>
            <a:r>
              <a:rPr lang="en-US" dirty="0"/>
              <a:t>More details</a:t>
            </a:r>
          </a:p>
        </p:txBody>
      </p:sp>
      <p:sp>
        <p:nvSpPr>
          <p:cNvPr id="3" name="Content Placeholder 2">
            <a:extLst>
              <a:ext uri="{FF2B5EF4-FFF2-40B4-BE49-F238E27FC236}">
                <a16:creationId xmlns:a16="http://schemas.microsoft.com/office/drawing/2014/main" id="{A035C8BC-FE21-8116-9482-1BAAED5502D7}"/>
              </a:ext>
            </a:extLst>
          </p:cNvPr>
          <p:cNvSpPr>
            <a:spLocks noGrp="1"/>
          </p:cNvSpPr>
          <p:nvPr>
            <p:ph idx="1"/>
          </p:nvPr>
        </p:nvSpPr>
        <p:spPr/>
        <p:txBody>
          <a:bodyPr/>
          <a:lstStyle/>
          <a:p>
            <a:r>
              <a:rPr lang="en-US" dirty="0"/>
              <a:t>We need to map between tokens (used by LLM) and words (used in definition of name entities)</a:t>
            </a:r>
          </a:p>
          <a:p>
            <a:r>
              <a:rPr lang="en-US" dirty="0"/>
              <a:t>We evaluate NER with F1 (precision/recall)</a:t>
            </a:r>
          </a:p>
          <a:p>
            <a:endParaRPr lang="en-US" dirty="0"/>
          </a:p>
        </p:txBody>
      </p:sp>
    </p:spTree>
    <p:extLst>
      <p:ext uri="{BB962C8B-B14F-4D97-AF65-F5344CB8AC3E}">
        <p14:creationId xmlns:p14="http://schemas.microsoft.com/office/powerpoint/2010/main" val="20838709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7CA25D-1434-0B30-2A41-02C901E3642D}"/>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69D54D66-6036-80AC-990B-01A7EECF677F}"/>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Masked Language Models</a:t>
            </a:r>
          </a:p>
        </p:txBody>
      </p:sp>
      <p:sp>
        <p:nvSpPr>
          <p:cNvPr id="16387" name="Rectangle 6">
            <a:extLst>
              <a:ext uri="{FF2B5EF4-FFF2-40B4-BE49-F238E27FC236}">
                <a16:creationId xmlns:a16="http://schemas.microsoft.com/office/drawing/2014/main" id="{4670EA76-778B-FE32-66B8-FE02ACEF12A2}"/>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Fine-Tuning for Classification</a:t>
            </a:r>
          </a:p>
        </p:txBody>
      </p:sp>
      <p:sp>
        <p:nvSpPr>
          <p:cNvPr id="3" name="Text Placeholder 2">
            <a:extLst>
              <a:ext uri="{FF2B5EF4-FFF2-40B4-BE49-F238E27FC236}">
                <a16:creationId xmlns:a16="http://schemas.microsoft.com/office/drawing/2014/main" id="{674C8781-7A7B-D30D-3A90-ACD6FB34F42D}"/>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725384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16335-C863-2893-A0B2-2CD3BF86AF87}"/>
              </a:ext>
            </a:extLst>
          </p:cNvPr>
          <p:cNvSpPr>
            <a:spLocks noGrp="1"/>
          </p:cNvSpPr>
          <p:nvPr>
            <p:ph type="title"/>
          </p:nvPr>
        </p:nvSpPr>
        <p:spPr/>
        <p:txBody>
          <a:bodyPr/>
          <a:lstStyle/>
          <a:p>
            <a:r>
              <a:rPr lang="en-US" dirty="0"/>
              <a:t>Easy!  We just remove the mask</a:t>
            </a:r>
          </a:p>
        </p:txBody>
      </p:sp>
      <p:pic>
        <p:nvPicPr>
          <p:cNvPr id="5" name="Content Placeholder 4">
            <a:extLst>
              <a:ext uri="{FF2B5EF4-FFF2-40B4-BE49-F238E27FC236}">
                <a16:creationId xmlns:a16="http://schemas.microsoft.com/office/drawing/2014/main" id="{954CBE4C-033E-B07A-04E2-333CE62D0740}"/>
              </a:ext>
            </a:extLst>
          </p:cNvPr>
          <p:cNvPicPr>
            <a:picLocks noGrp="1" noChangeAspect="1"/>
          </p:cNvPicPr>
          <p:nvPr>
            <p:ph idx="1"/>
          </p:nvPr>
        </p:nvPicPr>
        <p:blipFill>
          <a:blip r:embed="rId2"/>
          <a:stretch>
            <a:fillRect/>
          </a:stretch>
        </p:blipFill>
        <p:spPr>
          <a:xfrm>
            <a:off x="1303940" y="1797050"/>
            <a:ext cx="3937000" cy="3937000"/>
          </a:xfrm>
        </p:spPr>
      </p:pic>
      <p:pic>
        <p:nvPicPr>
          <p:cNvPr id="7" name="Picture 6">
            <a:extLst>
              <a:ext uri="{FF2B5EF4-FFF2-40B4-BE49-F238E27FC236}">
                <a16:creationId xmlns:a16="http://schemas.microsoft.com/office/drawing/2014/main" id="{996D9F23-DFA1-928D-B574-4926E8D1BB68}"/>
              </a:ext>
            </a:extLst>
          </p:cNvPr>
          <p:cNvPicPr>
            <a:picLocks noChangeAspect="1"/>
          </p:cNvPicPr>
          <p:nvPr/>
        </p:nvPicPr>
        <p:blipFill>
          <a:blip r:embed="rId3"/>
          <a:stretch>
            <a:fillRect/>
          </a:stretch>
        </p:blipFill>
        <p:spPr>
          <a:xfrm>
            <a:off x="7504340" y="1870075"/>
            <a:ext cx="3651340" cy="3790950"/>
          </a:xfrm>
          <a:prstGeom prst="rect">
            <a:avLst/>
          </a:prstGeom>
        </p:spPr>
      </p:pic>
      <p:pic>
        <p:nvPicPr>
          <p:cNvPr id="8" name="Picture 7">
            <a:extLst>
              <a:ext uri="{FF2B5EF4-FFF2-40B4-BE49-F238E27FC236}">
                <a16:creationId xmlns:a16="http://schemas.microsoft.com/office/drawing/2014/main" id="{A8E6BD58-8CFB-E899-FBCD-6C75282ADE85}"/>
              </a:ext>
            </a:extLst>
          </p:cNvPr>
          <p:cNvPicPr>
            <a:picLocks noChangeAspect="1"/>
          </p:cNvPicPr>
          <p:nvPr/>
        </p:nvPicPr>
        <p:blipFill>
          <a:blip r:embed="rId4"/>
          <a:stretch>
            <a:fillRect/>
          </a:stretch>
        </p:blipFill>
        <p:spPr>
          <a:xfrm>
            <a:off x="1173598" y="5603494"/>
            <a:ext cx="5324749" cy="1150409"/>
          </a:xfrm>
          <a:prstGeom prst="rect">
            <a:avLst/>
          </a:prstGeom>
        </p:spPr>
      </p:pic>
      <p:pic>
        <p:nvPicPr>
          <p:cNvPr id="9" name="Picture 8">
            <a:extLst>
              <a:ext uri="{FF2B5EF4-FFF2-40B4-BE49-F238E27FC236}">
                <a16:creationId xmlns:a16="http://schemas.microsoft.com/office/drawing/2014/main" id="{AC3C8108-14C9-C675-74BB-A8EC3527C0F1}"/>
              </a:ext>
            </a:extLst>
          </p:cNvPr>
          <p:cNvPicPr>
            <a:picLocks noChangeAspect="1"/>
          </p:cNvPicPr>
          <p:nvPr/>
        </p:nvPicPr>
        <p:blipFill>
          <a:blip r:embed="rId5"/>
          <a:stretch>
            <a:fillRect/>
          </a:stretch>
        </p:blipFill>
        <p:spPr>
          <a:xfrm>
            <a:off x="7504340" y="5685665"/>
            <a:ext cx="4075736" cy="986065"/>
          </a:xfrm>
          <a:prstGeom prst="rect">
            <a:avLst/>
          </a:prstGeom>
        </p:spPr>
      </p:pic>
      <p:sp>
        <p:nvSpPr>
          <p:cNvPr id="10" name="TextBox 9">
            <a:extLst>
              <a:ext uri="{FF2B5EF4-FFF2-40B4-BE49-F238E27FC236}">
                <a16:creationId xmlns:a16="http://schemas.microsoft.com/office/drawing/2014/main" id="{34B22AE4-E795-218C-04A5-DBAE10B6ED7C}"/>
              </a:ext>
            </a:extLst>
          </p:cNvPr>
          <p:cNvSpPr txBox="1"/>
          <p:nvPr/>
        </p:nvSpPr>
        <p:spPr>
          <a:xfrm>
            <a:off x="1303940" y="1185703"/>
            <a:ext cx="2954655" cy="492443"/>
          </a:xfrm>
          <a:prstGeom prst="rect">
            <a:avLst/>
          </a:prstGeom>
          <a:noFill/>
        </p:spPr>
        <p:txBody>
          <a:bodyPr wrap="none" rtlCol="0">
            <a:spAutoFit/>
          </a:bodyPr>
          <a:lstStyle/>
          <a:p>
            <a:r>
              <a:rPr lang="en-US" sz="2600" dirty="0">
                <a:latin typeface="Calibri" panose="020F0502020204030204" pitchFamily="34" charset="0"/>
                <a:cs typeface="Calibri" panose="020F0502020204030204" pitchFamily="34" charset="0"/>
              </a:rPr>
              <a:t>Casual self-attention</a:t>
            </a:r>
          </a:p>
        </p:txBody>
      </p:sp>
      <p:sp>
        <p:nvSpPr>
          <p:cNvPr id="11" name="TextBox 10">
            <a:extLst>
              <a:ext uri="{FF2B5EF4-FFF2-40B4-BE49-F238E27FC236}">
                <a16:creationId xmlns:a16="http://schemas.microsoft.com/office/drawing/2014/main" id="{B018C85F-35A1-EECC-64FE-2552A294AEA8}"/>
              </a:ext>
            </a:extLst>
          </p:cNvPr>
          <p:cNvSpPr txBox="1"/>
          <p:nvPr/>
        </p:nvSpPr>
        <p:spPr>
          <a:xfrm>
            <a:off x="7504340" y="1229151"/>
            <a:ext cx="3776996" cy="492443"/>
          </a:xfrm>
          <a:prstGeom prst="rect">
            <a:avLst/>
          </a:prstGeom>
          <a:noFill/>
        </p:spPr>
        <p:txBody>
          <a:bodyPr wrap="none" rtlCol="0">
            <a:spAutoFit/>
          </a:bodyPr>
          <a:lstStyle/>
          <a:p>
            <a:r>
              <a:rPr lang="en-US" sz="2600" dirty="0">
                <a:latin typeface="Calibri" panose="020F0502020204030204" pitchFamily="34" charset="0"/>
                <a:cs typeface="Calibri" panose="020F0502020204030204" pitchFamily="34" charset="0"/>
              </a:rPr>
              <a:t>Bidirectional self-attention</a:t>
            </a:r>
          </a:p>
        </p:txBody>
      </p:sp>
    </p:spTree>
    <p:extLst>
      <p:ext uri="{BB962C8B-B14F-4D97-AF65-F5344CB8AC3E}">
        <p14:creationId xmlns:p14="http://schemas.microsoft.com/office/powerpoint/2010/main" val="3783245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2C9B7-9778-D051-DAE0-A0CF1C37B32C}"/>
              </a:ext>
            </a:extLst>
          </p:cNvPr>
          <p:cNvSpPr>
            <a:spLocks noGrp="1"/>
          </p:cNvSpPr>
          <p:nvPr>
            <p:ph type="title"/>
          </p:nvPr>
        </p:nvSpPr>
        <p:spPr>
          <a:xfrm>
            <a:off x="1097280" y="159602"/>
            <a:ext cx="10058400" cy="1135797"/>
          </a:xfrm>
        </p:spPr>
        <p:txBody>
          <a:bodyPr>
            <a:normAutofit fontScale="90000"/>
          </a:bodyPr>
          <a:lstStyle/>
          <a:p>
            <a:r>
              <a:rPr lang="en-US" dirty="0"/>
              <a:t>BERT: </a:t>
            </a:r>
            <a:r>
              <a:rPr lang="en-US" b="0" i="0" dirty="0">
                <a:solidFill>
                  <a:srgbClr val="000000"/>
                </a:solidFill>
                <a:effectLst/>
              </a:rPr>
              <a:t>Bidirectional Encoder Representations from Transformers</a:t>
            </a:r>
            <a:endParaRPr lang="en-US" dirty="0"/>
          </a:p>
        </p:txBody>
      </p:sp>
      <p:sp>
        <p:nvSpPr>
          <p:cNvPr id="3" name="Content Placeholder 2">
            <a:extLst>
              <a:ext uri="{FF2B5EF4-FFF2-40B4-BE49-F238E27FC236}">
                <a16:creationId xmlns:a16="http://schemas.microsoft.com/office/drawing/2014/main" id="{CE579E8E-5A9C-1BDC-434A-C20F323A7EDC}"/>
              </a:ext>
            </a:extLst>
          </p:cNvPr>
          <p:cNvSpPr>
            <a:spLocks noGrp="1"/>
          </p:cNvSpPr>
          <p:nvPr>
            <p:ph idx="1"/>
          </p:nvPr>
        </p:nvSpPr>
        <p:spPr>
          <a:xfrm>
            <a:off x="1097285" y="1600200"/>
            <a:ext cx="10058401" cy="4724400"/>
          </a:xfrm>
        </p:spPr>
        <p:txBody>
          <a:bodyPr>
            <a:normAutofit lnSpcReduction="10000"/>
          </a:bodyPr>
          <a:lstStyle/>
          <a:p>
            <a:pPr marL="0" indent="0"/>
            <a:r>
              <a:rPr lang="en-US" sz="2400" b="1" dirty="0">
                <a:effectLst/>
                <a:latin typeface="Calibri" panose="020F0502020204030204" pitchFamily="34" charset="0"/>
                <a:cs typeface="Calibri" panose="020F0502020204030204" pitchFamily="34" charset="0"/>
              </a:rPr>
              <a:t>BERT (Devlin et al., 2019)</a:t>
            </a:r>
          </a:p>
          <a:p>
            <a:pPr marL="285750" indent="-285750">
              <a:buFont typeface="Arial" panose="020B0604020202020204" pitchFamily="34" charset="0"/>
              <a:buChar char="•"/>
            </a:pPr>
            <a:r>
              <a:rPr lang="en-US" sz="2400" dirty="0">
                <a:latin typeface="Calibri" panose="020F0502020204030204" pitchFamily="34" charset="0"/>
                <a:cs typeface="Calibri" panose="020F0502020204030204" pitchFamily="34" charset="0"/>
              </a:rPr>
              <a:t>30,000</a:t>
            </a:r>
            <a:r>
              <a:rPr lang="en-US" sz="2400" dirty="0">
                <a:effectLst/>
                <a:latin typeface="Calibri" panose="020F0502020204030204" pitchFamily="34" charset="0"/>
                <a:cs typeface="Calibri" panose="020F0502020204030204" pitchFamily="34" charset="0"/>
              </a:rPr>
              <a:t> English-only tokens (</a:t>
            </a:r>
            <a:r>
              <a:rPr lang="en-US" sz="2400" dirty="0" err="1">
                <a:effectLst/>
                <a:latin typeface="Calibri" panose="020F0502020204030204" pitchFamily="34" charset="0"/>
                <a:cs typeface="Calibri" panose="020F0502020204030204" pitchFamily="34" charset="0"/>
              </a:rPr>
              <a:t>WordPiece</a:t>
            </a:r>
            <a:r>
              <a:rPr lang="en-US" sz="2400" dirty="0">
                <a:effectLst/>
                <a:latin typeface="Calibri" panose="020F0502020204030204" pitchFamily="34" charset="0"/>
                <a:cs typeface="Calibri" panose="020F0502020204030204" pitchFamily="34" charset="0"/>
              </a:rPr>
              <a:t> tokenizer)</a:t>
            </a:r>
          </a:p>
          <a:p>
            <a:pPr marL="285750" indent="-28575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 Input context window </a:t>
            </a:r>
            <a:r>
              <a:rPr lang="en-US" sz="2400" i="1" dirty="0">
                <a:effectLst/>
                <a:latin typeface="Calibri" panose="020F0502020204030204" pitchFamily="34" charset="0"/>
                <a:cs typeface="Calibri" panose="020F0502020204030204" pitchFamily="34" charset="0"/>
              </a:rPr>
              <a:t>N</a:t>
            </a:r>
            <a:r>
              <a:rPr lang="en-US" sz="2400" dirty="0">
                <a:effectLst/>
                <a:latin typeface="Calibri" panose="020F0502020204030204" pitchFamily="34" charset="0"/>
                <a:cs typeface="Calibri" panose="020F0502020204030204" pitchFamily="34" charset="0"/>
              </a:rPr>
              <a:t>=512 tokens, and model dimensionality </a:t>
            </a:r>
            <a:r>
              <a:rPr lang="en-US" sz="2400" i="1" dirty="0">
                <a:effectLst/>
                <a:latin typeface="Calibri" panose="020F0502020204030204" pitchFamily="34" charset="0"/>
                <a:cs typeface="Calibri" panose="020F0502020204030204" pitchFamily="34" charset="0"/>
              </a:rPr>
              <a:t>d</a:t>
            </a:r>
            <a:r>
              <a:rPr lang="en-US" sz="2400" dirty="0">
                <a:effectLst/>
                <a:latin typeface="Calibri" panose="020F0502020204030204" pitchFamily="34" charset="0"/>
                <a:cs typeface="Calibri" panose="020F0502020204030204" pitchFamily="34" charset="0"/>
              </a:rPr>
              <a:t>=768 </a:t>
            </a:r>
          </a:p>
          <a:p>
            <a:pPr marL="285750" indent="-285750">
              <a:buFont typeface="Arial" panose="020B0604020202020204" pitchFamily="34" charset="0"/>
              <a:buChar char="•"/>
            </a:pPr>
            <a:r>
              <a:rPr lang="en-US" sz="2400" i="1" dirty="0">
                <a:effectLst/>
                <a:latin typeface="Calibri" panose="020F0502020204030204" pitchFamily="34" charset="0"/>
                <a:cs typeface="Calibri" panose="020F0502020204030204" pitchFamily="34" charset="0"/>
              </a:rPr>
              <a:t>L</a:t>
            </a:r>
            <a:r>
              <a:rPr lang="en-US" sz="2400" dirty="0">
                <a:effectLst/>
                <a:latin typeface="Calibri" panose="020F0502020204030204" pitchFamily="34" charset="0"/>
                <a:cs typeface="Calibri" panose="020F0502020204030204" pitchFamily="34" charset="0"/>
              </a:rPr>
              <a:t>=12 layers of transformer blocks, each with </a:t>
            </a:r>
            <a:r>
              <a:rPr lang="en-US" sz="2400" i="1" dirty="0">
                <a:effectLst/>
                <a:latin typeface="Calibri" panose="020F0502020204030204" pitchFamily="34" charset="0"/>
                <a:cs typeface="Calibri" panose="020F0502020204030204" pitchFamily="34" charset="0"/>
              </a:rPr>
              <a:t>A</a:t>
            </a:r>
            <a:r>
              <a:rPr lang="en-US" sz="2400" dirty="0">
                <a:effectLst/>
                <a:latin typeface="Calibri" panose="020F0502020204030204" pitchFamily="34" charset="0"/>
                <a:cs typeface="Calibri" panose="020F0502020204030204" pitchFamily="34" charset="0"/>
              </a:rPr>
              <a:t>=12 (bidirectional) </a:t>
            </a:r>
            <a:r>
              <a:rPr lang="en-US" sz="2400" dirty="0" err="1">
                <a:effectLst/>
                <a:latin typeface="Calibri" panose="020F0502020204030204" pitchFamily="34" charset="0"/>
                <a:cs typeface="Calibri" panose="020F0502020204030204" pitchFamily="34" charset="0"/>
              </a:rPr>
              <a:t>multihead</a:t>
            </a:r>
            <a:r>
              <a:rPr lang="en-US" sz="2400" dirty="0">
                <a:latin typeface="Calibri" panose="020F0502020204030204" pitchFamily="34" charset="0"/>
                <a:cs typeface="Calibri" panose="020F0502020204030204" pitchFamily="34" charset="0"/>
              </a:rPr>
              <a:t>-</a:t>
            </a:r>
            <a:r>
              <a:rPr lang="en-US" sz="2400" dirty="0">
                <a:effectLst/>
                <a:latin typeface="Calibri" panose="020F0502020204030204" pitchFamily="34" charset="0"/>
                <a:cs typeface="Calibri" panose="020F0502020204030204" pitchFamily="34" charset="0"/>
              </a:rPr>
              <a:t>attention layers. </a:t>
            </a:r>
          </a:p>
          <a:p>
            <a:pPr marL="285750" indent="-28575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The resulting model has about 100M parameters. </a:t>
            </a:r>
          </a:p>
          <a:p>
            <a:r>
              <a:rPr lang="en-US" sz="2400" b="1" dirty="0">
                <a:effectLst/>
                <a:latin typeface="Calibri" panose="020F0502020204030204" pitchFamily="34" charset="0"/>
                <a:cs typeface="Calibri" panose="020F0502020204030204" pitchFamily="34" charset="0"/>
              </a:rPr>
              <a:t>XLM-</a:t>
            </a:r>
            <a:r>
              <a:rPr lang="en-US" sz="2400" b="1" dirty="0" err="1">
                <a:effectLst/>
                <a:latin typeface="Calibri" panose="020F0502020204030204" pitchFamily="34" charset="0"/>
                <a:cs typeface="Calibri" panose="020F0502020204030204" pitchFamily="34" charset="0"/>
              </a:rPr>
              <a:t>RoBERTa</a:t>
            </a:r>
            <a:r>
              <a:rPr lang="en-US" sz="2400" b="1" dirty="0">
                <a:effectLst/>
                <a:latin typeface="Calibri" panose="020F0502020204030204" pitchFamily="34" charset="0"/>
                <a:cs typeface="Calibri" panose="020F0502020204030204" pitchFamily="34" charset="0"/>
              </a:rPr>
              <a:t> (</a:t>
            </a:r>
            <a:r>
              <a:rPr lang="en-US" sz="2400" b="1" dirty="0" err="1">
                <a:effectLst/>
                <a:latin typeface="Calibri" panose="020F0502020204030204" pitchFamily="34" charset="0"/>
                <a:cs typeface="Calibri" panose="020F0502020204030204" pitchFamily="34" charset="0"/>
              </a:rPr>
              <a:t>Conneau</a:t>
            </a:r>
            <a:r>
              <a:rPr lang="en-US" sz="2400" b="1" dirty="0">
                <a:effectLst/>
                <a:latin typeface="Calibri" panose="020F0502020204030204" pitchFamily="34" charset="0"/>
                <a:cs typeface="Calibri" panose="020F0502020204030204" pitchFamily="34" charset="0"/>
              </a:rPr>
              <a:t> et al., 2020)</a:t>
            </a:r>
          </a:p>
          <a:p>
            <a:pPr marL="285750" indent="-285750">
              <a:buFont typeface="Arial" panose="020B0604020202020204" pitchFamily="34" charset="0"/>
              <a:buChar char="•"/>
            </a:pPr>
            <a:r>
              <a:rPr lang="en-US" sz="2400" dirty="0">
                <a:latin typeface="Calibri" panose="020F0502020204030204" pitchFamily="34" charset="0"/>
                <a:cs typeface="Calibri" panose="020F0502020204030204" pitchFamily="34" charset="0"/>
              </a:rPr>
              <a:t>250,000 </a:t>
            </a:r>
            <a:r>
              <a:rPr lang="en-US" sz="2400" dirty="0">
                <a:effectLst/>
                <a:latin typeface="Calibri" panose="020F0502020204030204" pitchFamily="34" charset="0"/>
                <a:cs typeface="Calibri" panose="020F0502020204030204" pitchFamily="34" charset="0"/>
              </a:rPr>
              <a:t> multilingual tokens </a:t>
            </a:r>
            <a:r>
              <a:rPr lang="en-US" sz="2400" dirty="0">
                <a:latin typeface="Calibri" panose="020F0502020204030204" pitchFamily="34" charset="0"/>
                <a:cs typeface="Calibri" panose="020F0502020204030204" pitchFamily="34" charset="0"/>
              </a:rPr>
              <a:t>(</a:t>
            </a:r>
            <a:r>
              <a:rPr lang="en-US" sz="2400" dirty="0" err="1">
                <a:effectLst/>
                <a:latin typeface="Calibri" panose="020F0502020204030204" pitchFamily="34" charset="0"/>
                <a:cs typeface="Calibri" panose="020F0502020204030204" pitchFamily="34" charset="0"/>
              </a:rPr>
              <a:t>SentencePiece</a:t>
            </a:r>
            <a:r>
              <a:rPr lang="en-US" sz="2400" dirty="0">
                <a:effectLst/>
                <a:latin typeface="Calibri" panose="020F0502020204030204" pitchFamily="34" charset="0"/>
                <a:cs typeface="Calibri" panose="020F0502020204030204" pitchFamily="34" charset="0"/>
              </a:rPr>
              <a:t> Unigram LM tokenizer)</a:t>
            </a:r>
          </a:p>
          <a:p>
            <a:pPr marL="285750" indent="-28575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Input context window </a:t>
            </a:r>
            <a:r>
              <a:rPr lang="en-US" sz="2400" i="1" dirty="0">
                <a:effectLst/>
                <a:latin typeface="Calibri" panose="020F0502020204030204" pitchFamily="34" charset="0"/>
                <a:cs typeface="Calibri" panose="020F0502020204030204" pitchFamily="34" charset="0"/>
              </a:rPr>
              <a:t>N</a:t>
            </a:r>
            <a:r>
              <a:rPr lang="en-US" sz="2400" dirty="0">
                <a:effectLst/>
                <a:latin typeface="Calibri" panose="020F0502020204030204" pitchFamily="34" charset="0"/>
                <a:cs typeface="Calibri" panose="020F0502020204030204" pitchFamily="34" charset="0"/>
              </a:rPr>
              <a:t>=512 </a:t>
            </a:r>
            <a:r>
              <a:rPr lang="en-US" sz="2400" dirty="0" err="1">
                <a:effectLst/>
                <a:latin typeface="Calibri" panose="020F0502020204030204" pitchFamily="34" charset="0"/>
                <a:cs typeface="Calibri" panose="020F0502020204030204" pitchFamily="34" charset="0"/>
              </a:rPr>
              <a:t>tokens,model</a:t>
            </a:r>
            <a:r>
              <a:rPr lang="en-US" sz="2400" dirty="0">
                <a:effectLst/>
                <a:latin typeface="Calibri" panose="020F0502020204030204" pitchFamily="34" charset="0"/>
                <a:cs typeface="Calibri" panose="020F0502020204030204" pitchFamily="34" charset="0"/>
              </a:rPr>
              <a:t> dimensionality </a:t>
            </a:r>
            <a:r>
              <a:rPr lang="en-US" sz="2400" i="1" dirty="0">
                <a:effectLst/>
                <a:latin typeface="Calibri" panose="020F0502020204030204" pitchFamily="34" charset="0"/>
                <a:cs typeface="Calibri" panose="020F0502020204030204" pitchFamily="34" charset="0"/>
              </a:rPr>
              <a:t>d</a:t>
            </a:r>
            <a:r>
              <a:rPr lang="en-US" sz="2400" dirty="0">
                <a:effectLst/>
                <a:latin typeface="Calibri" panose="020F0502020204030204" pitchFamily="34" charset="0"/>
                <a:cs typeface="Calibri" panose="020F0502020204030204" pitchFamily="34" charset="0"/>
              </a:rPr>
              <a:t>=1024 </a:t>
            </a:r>
            <a:endParaRPr lang="en-US" sz="24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400" i="1" dirty="0">
                <a:effectLst/>
                <a:latin typeface="Calibri" panose="020F0502020204030204" pitchFamily="34" charset="0"/>
                <a:cs typeface="Calibri" panose="020F0502020204030204" pitchFamily="34" charset="0"/>
              </a:rPr>
              <a:t>L</a:t>
            </a:r>
            <a:r>
              <a:rPr lang="en-US" sz="2400" dirty="0">
                <a:effectLst/>
                <a:latin typeface="Calibri" panose="020F0502020204030204" pitchFamily="34" charset="0"/>
                <a:cs typeface="Calibri" panose="020F0502020204030204" pitchFamily="34" charset="0"/>
              </a:rPr>
              <a:t>=24 layers of transformer blocks, with </a:t>
            </a:r>
            <a:r>
              <a:rPr lang="en-US" sz="2400" i="1" dirty="0">
                <a:effectLst/>
                <a:latin typeface="Calibri" panose="020F0502020204030204" pitchFamily="34" charset="0"/>
                <a:cs typeface="Calibri" panose="020F0502020204030204" pitchFamily="34" charset="0"/>
              </a:rPr>
              <a:t>A</a:t>
            </a:r>
            <a:r>
              <a:rPr lang="en-US" sz="2400" dirty="0">
                <a:effectLst/>
                <a:latin typeface="Calibri" panose="020F0502020204030204" pitchFamily="34" charset="0"/>
                <a:cs typeface="Calibri" panose="020F0502020204030204" pitchFamily="34" charset="0"/>
              </a:rPr>
              <a:t>=16 </a:t>
            </a:r>
            <a:r>
              <a:rPr lang="en-US" sz="2400" dirty="0" err="1">
                <a:effectLst/>
                <a:latin typeface="Calibri" panose="020F0502020204030204" pitchFamily="34" charset="0"/>
                <a:cs typeface="Calibri" panose="020F0502020204030204" pitchFamily="34" charset="0"/>
              </a:rPr>
              <a:t>multihead</a:t>
            </a:r>
            <a:r>
              <a:rPr lang="en-US" sz="2400" dirty="0">
                <a:effectLst/>
                <a:latin typeface="Calibri" panose="020F0502020204030204" pitchFamily="34" charset="0"/>
                <a:cs typeface="Calibri" panose="020F0502020204030204" pitchFamily="34" charset="0"/>
              </a:rPr>
              <a:t> attention layers each</a:t>
            </a:r>
          </a:p>
          <a:p>
            <a:pPr marL="285750" indent="-28575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 The resulting model has about 550M parameters. </a:t>
            </a:r>
            <a:endParaRPr lang="en-US" sz="2400" dirty="0">
              <a:latin typeface="Calibri" panose="020F0502020204030204" pitchFamily="34" charset="0"/>
              <a:cs typeface="Calibri" panose="020F0502020204030204" pitchFamily="34" charset="0"/>
            </a:endParaRPr>
          </a:p>
          <a:p>
            <a:endParaRPr lang="en-US" dirty="0">
              <a:effectLst/>
            </a:endParaRPr>
          </a:p>
          <a:p>
            <a:endParaRPr lang="en-US" dirty="0"/>
          </a:p>
        </p:txBody>
      </p:sp>
    </p:spTree>
    <p:extLst>
      <p:ext uri="{BB962C8B-B14F-4D97-AF65-F5344CB8AC3E}">
        <p14:creationId xmlns:p14="http://schemas.microsoft.com/office/powerpoint/2010/main" val="634470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9935F4-9F0D-1759-8B01-D8CA95ED10B4}"/>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A517890D-9190-9E57-A5E3-26D9DBDCF0CF}"/>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Masked Language Models</a:t>
            </a:r>
          </a:p>
        </p:txBody>
      </p:sp>
      <p:sp>
        <p:nvSpPr>
          <p:cNvPr id="16387" name="Rectangle 6">
            <a:extLst>
              <a:ext uri="{FF2B5EF4-FFF2-40B4-BE49-F238E27FC236}">
                <a16:creationId xmlns:a16="http://schemas.microsoft.com/office/drawing/2014/main" id="{9A7321C1-C002-F2BD-0F28-9BA2DE349304}"/>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BERT</a:t>
            </a:r>
          </a:p>
        </p:txBody>
      </p:sp>
      <p:sp>
        <p:nvSpPr>
          <p:cNvPr id="3" name="Text Placeholder 2">
            <a:extLst>
              <a:ext uri="{FF2B5EF4-FFF2-40B4-BE49-F238E27FC236}">
                <a16:creationId xmlns:a16="http://schemas.microsoft.com/office/drawing/2014/main" id="{AA6C2135-6F35-B918-AC55-49B9FEB119B1}"/>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1614447"/>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8F420D-ED05-31B5-27D1-8D44CAF996F7}"/>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97147B25-E004-2A92-E8F4-1BC7505E4E5A}"/>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Masked Language Models</a:t>
            </a:r>
          </a:p>
        </p:txBody>
      </p:sp>
      <p:sp>
        <p:nvSpPr>
          <p:cNvPr id="16387" name="Rectangle 6">
            <a:extLst>
              <a:ext uri="{FF2B5EF4-FFF2-40B4-BE49-F238E27FC236}">
                <a16:creationId xmlns:a16="http://schemas.microsoft.com/office/drawing/2014/main" id="{2905BD2C-FC7F-658C-57BC-D49A071CDFBE}"/>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Masked LM training</a:t>
            </a:r>
          </a:p>
        </p:txBody>
      </p:sp>
      <p:sp>
        <p:nvSpPr>
          <p:cNvPr id="3" name="Text Placeholder 2">
            <a:extLst>
              <a:ext uri="{FF2B5EF4-FFF2-40B4-BE49-F238E27FC236}">
                <a16:creationId xmlns:a16="http://schemas.microsoft.com/office/drawing/2014/main" id="{2527F723-2EE7-9F30-E0D1-EF1F46F4D3A6}"/>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585364461"/>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81C12-D3EB-AB09-06F7-5557AB1D6C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38369A-32B7-63BC-2D03-B5CE983BE410}"/>
              </a:ext>
            </a:extLst>
          </p:cNvPr>
          <p:cNvSpPr>
            <a:spLocks noGrp="1"/>
          </p:cNvSpPr>
          <p:nvPr>
            <p:ph type="title"/>
          </p:nvPr>
        </p:nvSpPr>
        <p:spPr>
          <a:xfrm>
            <a:off x="1097280" y="159602"/>
            <a:ext cx="10058400" cy="1135797"/>
          </a:xfrm>
        </p:spPr>
        <p:txBody>
          <a:bodyPr>
            <a:normAutofit/>
          </a:bodyPr>
          <a:lstStyle/>
          <a:p>
            <a:r>
              <a:rPr lang="en-US" dirty="0"/>
              <a:t>Masked training intuition</a:t>
            </a:r>
          </a:p>
        </p:txBody>
      </p:sp>
      <p:sp>
        <p:nvSpPr>
          <p:cNvPr id="3" name="Content Placeholder 2">
            <a:extLst>
              <a:ext uri="{FF2B5EF4-FFF2-40B4-BE49-F238E27FC236}">
                <a16:creationId xmlns:a16="http://schemas.microsoft.com/office/drawing/2014/main" id="{791CC0FC-0274-2416-FF1B-AA3014A8FD28}"/>
              </a:ext>
            </a:extLst>
          </p:cNvPr>
          <p:cNvSpPr>
            <a:spLocks noGrp="1"/>
          </p:cNvSpPr>
          <p:nvPr>
            <p:ph idx="1"/>
          </p:nvPr>
        </p:nvSpPr>
        <p:spPr>
          <a:xfrm>
            <a:off x="1097285" y="1600200"/>
            <a:ext cx="10866115" cy="4724400"/>
          </a:xfrm>
        </p:spPr>
        <p:txBody>
          <a:bodyPr>
            <a:normAutofit/>
          </a:bodyPr>
          <a:lstStyle/>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For </a:t>
            </a:r>
            <a:r>
              <a:rPr lang="en-US" b="1" dirty="0">
                <a:effectLst/>
                <a:latin typeface="Calibri" panose="020F0502020204030204" pitchFamily="34" charset="0"/>
                <a:cs typeface="Calibri" panose="020F0502020204030204" pitchFamily="34" charset="0"/>
              </a:rPr>
              <a:t>left-to-right LMs</a:t>
            </a:r>
            <a:r>
              <a:rPr lang="en-US" dirty="0">
                <a:effectLst/>
                <a:latin typeface="Calibri" panose="020F0502020204030204" pitchFamily="34" charset="0"/>
                <a:cs typeface="Calibri" panose="020F0502020204030204" pitchFamily="34" charset="0"/>
              </a:rPr>
              <a:t>, the model tries to predict the last word from prior words: </a:t>
            </a:r>
          </a:p>
          <a:p>
            <a:pPr marL="0" indent="0"/>
            <a:r>
              <a:rPr lang="en-US" dirty="0">
                <a:latin typeface="Calibri" panose="020F0502020204030204" pitchFamily="34" charset="0"/>
                <a:cs typeface="Calibri" panose="020F0502020204030204" pitchFamily="34" charset="0"/>
              </a:rPr>
              <a:t>		</a:t>
            </a:r>
            <a:r>
              <a:rPr lang="en-US" dirty="0">
                <a:solidFill>
                  <a:srgbClr val="061CFF"/>
                </a:solidFill>
                <a:latin typeface="Calibri" panose="020F0502020204030204" pitchFamily="34" charset="0"/>
                <a:cs typeface="Calibri" panose="020F0502020204030204" pitchFamily="34" charset="0"/>
              </a:rPr>
              <a:t>The water of Walden Pond is so beautifully</a:t>
            </a:r>
          </a:p>
          <a:p>
            <a:pPr marL="739745" lvl="1" indent="-342900">
              <a:buFont typeface="Arial" panose="020B0604020202020204" pitchFamily="34" charset="0"/>
              <a:buChar char="•"/>
            </a:pPr>
            <a:r>
              <a:rPr lang="en-US" dirty="0">
                <a:latin typeface="Calibri" panose="020F0502020204030204" pitchFamily="34" charset="0"/>
                <a:cs typeface="Calibri" panose="020F0502020204030204" pitchFamily="34" charset="0"/>
              </a:rPr>
              <a:t>And we train it to improve its predictions.</a:t>
            </a: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For </a:t>
            </a:r>
            <a:r>
              <a:rPr lang="en-US" b="1" dirty="0">
                <a:latin typeface="Calibri" panose="020F0502020204030204" pitchFamily="34" charset="0"/>
                <a:cs typeface="Calibri" panose="020F0502020204030204" pitchFamily="34" charset="0"/>
              </a:rPr>
              <a:t>bidirectional</a:t>
            </a:r>
            <a:r>
              <a:rPr lang="en-US" dirty="0">
                <a:latin typeface="Calibri" panose="020F0502020204030204" pitchFamily="34" charset="0"/>
                <a:cs typeface="Calibri" panose="020F0502020204030204" pitchFamily="34" charset="0"/>
              </a:rPr>
              <a:t> </a:t>
            </a:r>
            <a:r>
              <a:rPr lang="en-US" b="1" dirty="0">
                <a:latin typeface="Calibri" panose="020F0502020204030204" pitchFamily="34" charset="0"/>
                <a:cs typeface="Calibri" panose="020F0502020204030204" pitchFamily="34" charset="0"/>
              </a:rPr>
              <a:t>masked LMs</a:t>
            </a:r>
            <a:r>
              <a:rPr lang="en-US" dirty="0">
                <a:latin typeface="Calibri" panose="020F0502020204030204" pitchFamily="34" charset="0"/>
                <a:cs typeface="Calibri" panose="020F0502020204030204" pitchFamily="34" charset="0"/>
              </a:rPr>
              <a:t>, the model tries to predict one or more words from all the rest of the words:</a:t>
            </a:r>
          </a:p>
          <a:p>
            <a:pPr marL="0" indent="0"/>
            <a:r>
              <a:rPr lang="en-US" dirty="0">
                <a:solidFill>
                  <a:srgbClr val="061CFF"/>
                </a:solidFill>
                <a:latin typeface="Calibri" panose="020F0502020204030204" pitchFamily="34" charset="0"/>
                <a:cs typeface="Calibri" panose="020F0502020204030204" pitchFamily="34" charset="0"/>
              </a:rPr>
              <a:t>		The                      of Walden Pond                  so beautifully blue</a:t>
            </a:r>
            <a:r>
              <a:rPr lang="en-US" dirty="0">
                <a:solidFill>
                  <a:srgbClr val="061CFF"/>
                </a:solidFill>
                <a:effectLst/>
                <a:latin typeface="Calibri" panose="020F0502020204030204" pitchFamily="34" charset="0"/>
                <a:cs typeface="Calibri" panose="020F0502020204030204" pitchFamily="34" charset="0"/>
              </a:rPr>
              <a:t> </a:t>
            </a:r>
          </a:p>
          <a:p>
            <a:pPr marL="739745" lvl="1"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The model generates a probability distribution over the vocabulary for each missing token</a:t>
            </a:r>
          </a:p>
          <a:p>
            <a:pPr marL="739745" lvl="1"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We use the cross-entropy loss from each of the model’s predictions to drive the learning process. </a:t>
            </a:r>
            <a:endParaRPr lang="en-US" dirty="0">
              <a:latin typeface="Calibri" panose="020F0502020204030204" pitchFamily="34" charset="0"/>
              <a:cs typeface="Calibri" panose="020F0502020204030204" pitchFamily="34" charset="0"/>
            </a:endParaRPr>
          </a:p>
          <a:p>
            <a:endParaRPr lang="en-US" dirty="0">
              <a:effectLst/>
            </a:endParaRPr>
          </a:p>
          <a:p>
            <a:endParaRPr lang="en-US" dirty="0"/>
          </a:p>
        </p:txBody>
      </p:sp>
      <p:cxnSp>
        <p:nvCxnSpPr>
          <p:cNvPr id="7" name="Straight Connector 6">
            <a:extLst>
              <a:ext uri="{FF2B5EF4-FFF2-40B4-BE49-F238E27FC236}">
                <a16:creationId xmlns:a16="http://schemas.microsoft.com/office/drawing/2014/main" id="{91DC1BB0-8C9B-7C94-6037-026A1D5D722D}"/>
              </a:ext>
            </a:extLst>
          </p:cNvPr>
          <p:cNvCxnSpPr>
            <a:cxnSpLocks/>
          </p:cNvCxnSpPr>
          <p:nvPr/>
        </p:nvCxnSpPr>
        <p:spPr>
          <a:xfrm>
            <a:off x="8763000" y="2819400"/>
            <a:ext cx="1066800" cy="0"/>
          </a:xfrm>
          <a:prstGeom prst="line">
            <a:avLst/>
          </a:prstGeom>
          <a:ln w="38100">
            <a:solidFill>
              <a:srgbClr val="061CFF"/>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CAFC457F-17AB-DB76-80B5-2D27BDAF4EE9}"/>
              </a:ext>
            </a:extLst>
          </p:cNvPr>
          <p:cNvCxnSpPr>
            <a:cxnSpLocks/>
          </p:cNvCxnSpPr>
          <p:nvPr/>
        </p:nvCxnSpPr>
        <p:spPr>
          <a:xfrm>
            <a:off x="3276600" y="4658435"/>
            <a:ext cx="1295400" cy="0"/>
          </a:xfrm>
          <a:prstGeom prst="line">
            <a:avLst/>
          </a:prstGeom>
          <a:ln w="38100">
            <a:solidFill>
              <a:srgbClr val="061CFF"/>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7F283DD3-2124-7CBF-384F-FFDACAB16967}"/>
              </a:ext>
            </a:extLst>
          </p:cNvPr>
          <p:cNvCxnSpPr>
            <a:cxnSpLocks/>
          </p:cNvCxnSpPr>
          <p:nvPr/>
        </p:nvCxnSpPr>
        <p:spPr>
          <a:xfrm>
            <a:off x="7162800" y="4658435"/>
            <a:ext cx="1295400" cy="0"/>
          </a:xfrm>
          <a:prstGeom prst="line">
            <a:avLst/>
          </a:prstGeom>
          <a:ln w="38100">
            <a:solidFill>
              <a:srgbClr val="061C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14950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89618-C7D0-EB3D-FFBC-A863CD5F2B6F}"/>
              </a:ext>
            </a:extLst>
          </p:cNvPr>
          <p:cNvSpPr>
            <a:spLocks noGrp="1"/>
          </p:cNvSpPr>
          <p:nvPr>
            <p:ph type="title"/>
          </p:nvPr>
        </p:nvSpPr>
        <p:spPr/>
        <p:txBody>
          <a:bodyPr/>
          <a:lstStyle/>
          <a:p>
            <a:r>
              <a:rPr lang="en-US" dirty="0"/>
              <a:t>MLM training in BERT</a:t>
            </a:r>
          </a:p>
        </p:txBody>
      </p:sp>
      <p:sp>
        <p:nvSpPr>
          <p:cNvPr id="3" name="Content Placeholder 2">
            <a:extLst>
              <a:ext uri="{FF2B5EF4-FFF2-40B4-BE49-F238E27FC236}">
                <a16:creationId xmlns:a16="http://schemas.microsoft.com/office/drawing/2014/main" id="{599436EB-D3B6-33B0-90C1-9934BDCA2D27}"/>
              </a:ext>
            </a:extLst>
          </p:cNvPr>
          <p:cNvSpPr>
            <a:spLocks noGrp="1"/>
          </p:cNvSpPr>
          <p:nvPr>
            <p:ph idx="1"/>
          </p:nvPr>
        </p:nvSpPr>
        <p:spPr>
          <a:xfrm>
            <a:off x="1097285" y="1600200"/>
            <a:ext cx="10866115" cy="4572000"/>
          </a:xfrm>
        </p:spPr>
        <p:txBody>
          <a:bodyPr>
            <a:normAutofit fontScale="92500"/>
          </a:bodyPr>
          <a:lstStyle/>
          <a:p>
            <a:r>
              <a:rPr lang="en-US" dirty="0"/>
              <a:t>15% of the tokens are randomly chosen to be part of the masking </a:t>
            </a:r>
          </a:p>
          <a:p>
            <a:r>
              <a:rPr lang="en-US" dirty="0"/>
              <a:t>Example: "Lunch was </a:t>
            </a:r>
            <a:r>
              <a:rPr lang="en-US" b="1" dirty="0"/>
              <a:t>delicious</a:t>
            </a:r>
            <a:r>
              <a:rPr lang="en-US" dirty="0"/>
              <a:t>", if delicious was randomly chosen:</a:t>
            </a:r>
          </a:p>
          <a:p>
            <a:r>
              <a:rPr lang="en-US" dirty="0"/>
              <a:t>Three possibilities:</a:t>
            </a:r>
          </a:p>
          <a:p>
            <a:pPr marL="514350" indent="-514350">
              <a:buFont typeface="+mj-lt"/>
              <a:buAutoNum type="arabicPeriod"/>
            </a:pPr>
            <a:r>
              <a:rPr lang="en-US" dirty="0"/>
              <a:t>80%: Token is replaced with special token [MASK]</a:t>
            </a:r>
          </a:p>
          <a:p>
            <a:pPr marL="0" indent="0"/>
            <a:r>
              <a:rPr lang="en-US" dirty="0">
                <a:solidFill>
                  <a:srgbClr val="061CFF"/>
                </a:solidFill>
              </a:rPr>
              <a:t>		Lunch was </a:t>
            </a:r>
            <a:r>
              <a:rPr lang="en-US" b="1" dirty="0">
                <a:solidFill>
                  <a:srgbClr val="061CFF"/>
                </a:solidFill>
              </a:rPr>
              <a:t>delicious -&gt; </a:t>
            </a:r>
            <a:r>
              <a:rPr lang="en-US" dirty="0">
                <a:solidFill>
                  <a:srgbClr val="061CFF"/>
                </a:solidFill>
              </a:rPr>
              <a:t>Lunch was </a:t>
            </a:r>
            <a:r>
              <a:rPr lang="en-US" b="1" dirty="0">
                <a:solidFill>
                  <a:srgbClr val="061CFF"/>
                </a:solidFill>
              </a:rPr>
              <a:t>[MASK]</a:t>
            </a:r>
          </a:p>
          <a:p>
            <a:pPr marL="514350" indent="-514350">
              <a:buFont typeface="+mj-lt"/>
              <a:buAutoNum type="arabicPeriod" startAt="2"/>
            </a:pPr>
            <a:r>
              <a:rPr lang="en-US" dirty="0"/>
              <a:t>10%: Token is replaced with a random token (sampled from unigram prob)</a:t>
            </a:r>
          </a:p>
          <a:p>
            <a:pPr marL="0" indent="0"/>
            <a:r>
              <a:rPr lang="en-US" dirty="0">
                <a:solidFill>
                  <a:srgbClr val="061CFF"/>
                </a:solidFill>
              </a:rPr>
              <a:t>		Lunch was </a:t>
            </a:r>
            <a:r>
              <a:rPr lang="en-US" b="1" dirty="0">
                <a:solidFill>
                  <a:srgbClr val="061CFF"/>
                </a:solidFill>
              </a:rPr>
              <a:t>delicious -&gt; </a:t>
            </a:r>
            <a:r>
              <a:rPr lang="en-US" dirty="0">
                <a:solidFill>
                  <a:srgbClr val="061CFF"/>
                </a:solidFill>
              </a:rPr>
              <a:t>Lunch was </a:t>
            </a:r>
            <a:r>
              <a:rPr lang="en-US" b="1" dirty="0">
                <a:solidFill>
                  <a:srgbClr val="061CFF"/>
                </a:solidFill>
              </a:rPr>
              <a:t>gasp</a:t>
            </a:r>
          </a:p>
          <a:p>
            <a:pPr marL="514350" indent="-514350">
              <a:buFont typeface="+mj-lt"/>
              <a:buAutoNum type="arabicPeriod" startAt="3"/>
            </a:pPr>
            <a:r>
              <a:rPr lang="en-US" dirty="0"/>
              <a:t>10%: Token is unchanged</a:t>
            </a:r>
          </a:p>
          <a:p>
            <a:pPr marL="0" indent="0"/>
            <a:r>
              <a:rPr lang="en-US" dirty="0">
                <a:solidFill>
                  <a:srgbClr val="061CFF"/>
                </a:solidFill>
              </a:rPr>
              <a:t>		Lunch was </a:t>
            </a:r>
            <a:r>
              <a:rPr lang="en-US" b="1" dirty="0">
                <a:solidFill>
                  <a:srgbClr val="061CFF"/>
                </a:solidFill>
              </a:rPr>
              <a:t>delicious -&gt; </a:t>
            </a:r>
            <a:r>
              <a:rPr lang="en-US" dirty="0">
                <a:solidFill>
                  <a:srgbClr val="061CFF"/>
                </a:solidFill>
              </a:rPr>
              <a:t>Lunch was </a:t>
            </a:r>
            <a:r>
              <a:rPr lang="en-US" b="1" dirty="0">
                <a:solidFill>
                  <a:srgbClr val="061CFF"/>
                </a:solidFill>
              </a:rPr>
              <a:t>delicious</a:t>
            </a:r>
          </a:p>
          <a:p>
            <a:pPr marL="514350" indent="-514350">
              <a:buFont typeface="+mj-lt"/>
              <a:buAutoNum type="arabicPeriod"/>
            </a:pPr>
            <a:endParaRPr lang="en-US" dirty="0"/>
          </a:p>
          <a:p>
            <a:pPr marL="514350" indent="-514350">
              <a:buFont typeface="+mj-lt"/>
              <a:buAutoNum type="arabicPeriod"/>
            </a:pPr>
            <a:endParaRPr lang="en-US" b="1" dirty="0"/>
          </a:p>
          <a:p>
            <a:pPr marL="514350" indent="-514350">
              <a:buFont typeface="+mj-lt"/>
              <a:buAutoNum type="arabicPeriod"/>
            </a:pPr>
            <a:endParaRPr lang="en-US" dirty="0"/>
          </a:p>
        </p:txBody>
      </p:sp>
    </p:spTree>
    <p:extLst>
      <p:ext uri="{BB962C8B-B14F-4D97-AF65-F5344CB8AC3E}">
        <p14:creationId xmlns:p14="http://schemas.microsoft.com/office/powerpoint/2010/main" val="3073564438"/>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38024</TotalTime>
  <Words>1588</Words>
  <Application>Microsoft Macintosh PowerPoint</Application>
  <PresentationFormat>Widescreen</PresentationFormat>
  <Paragraphs>172</Paragraphs>
  <Slides>35</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NimbusRomNo9L</vt:lpstr>
      <vt:lpstr>Times</vt:lpstr>
      <vt:lpstr>txtt</vt:lpstr>
      <vt:lpstr>Arial</vt:lpstr>
      <vt:lpstr>Calibri</vt:lpstr>
      <vt:lpstr>Calibri Light</vt:lpstr>
      <vt:lpstr>Franklin Gothic Book</vt:lpstr>
      <vt:lpstr>Times New Roman</vt:lpstr>
      <vt:lpstr>1_Retrospect</vt:lpstr>
      <vt:lpstr>Masked Language Models</vt:lpstr>
      <vt:lpstr>Masked Language Modeling</vt:lpstr>
      <vt:lpstr>Bidirectional Self-Attention</vt:lpstr>
      <vt:lpstr>Easy!  We just remove the mask</vt:lpstr>
      <vt:lpstr>BERT: Bidirectional Encoder Representations from Transformers</vt:lpstr>
      <vt:lpstr>Masked Language Models</vt:lpstr>
      <vt:lpstr>Masked Language Models</vt:lpstr>
      <vt:lpstr>Masked training intuition</vt:lpstr>
      <vt:lpstr>MLM training in BERT</vt:lpstr>
      <vt:lpstr>In detail</vt:lpstr>
      <vt:lpstr>MLM loss</vt:lpstr>
      <vt:lpstr>Next Sentence Prediction</vt:lpstr>
      <vt:lpstr>NSP Loss with classification head</vt:lpstr>
      <vt:lpstr>More details</vt:lpstr>
      <vt:lpstr>Masked Language Models</vt:lpstr>
      <vt:lpstr>Masked Language Models</vt:lpstr>
      <vt:lpstr>Contextual Embeddings to represent words</vt:lpstr>
      <vt:lpstr>Static vs Contextual Embeddings</vt:lpstr>
      <vt:lpstr>Word sense</vt:lpstr>
      <vt:lpstr>Word sense disambiguation (WSD)</vt:lpstr>
      <vt:lpstr>1-nearest neighbor algorithm for WSD</vt:lpstr>
      <vt:lpstr>1-nearest neighbor algorithm for WSD</vt:lpstr>
      <vt:lpstr>Similarity and contextual embeddings</vt:lpstr>
      <vt:lpstr>Masked Language Models</vt:lpstr>
      <vt:lpstr>Masked Language Models</vt:lpstr>
      <vt:lpstr>Adding a sentiment classification head</vt:lpstr>
      <vt:lpstr>Sequence-Pair classification</vt:lpstr>
      <vt:lpstr>Example: Natural Language Inference</vt:lpstr>
      <vt:lpstr>Fine-tuning for sequence labeling</vt:lpstr>
      <vt:lpstr>Named Entity Recognition</vt:lpstr>
      <vt:lpstr>Named Entity Recognition</vt:lpstr>
      <vt:lpstr>BIO Tagging</vt:lpstr>
      <vt:lpstr>Sequence labeling</vt:lpstr>
      <vt:lpstr>More details</vt:lpstr>
      <vt:lpstr>Masked Language Models</vt:lpstr>
    </vt:vector>
  </TitlesOfParts>
  <Manager/>
  <Company>Stanford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Chatbots and DIalogue Systems</dc:title>
  <dc:subject>Speech and Language Processing</dc:subject>
  <dc:creator>Dan Jurafsky</dc:creator>
  <cp:keywords/>
  <dc:description/>
  <cp:lastModifiedBy>Dan Jurafsky</cp:lastModifiedBy>
  <cp:revision>619</cp:revision>
  <cp:lastPrinted>2021-05-06T16:44:07Z</cp:lastPrinted>
  <dcterms:created xsi:type="dcterms:W3CDTF">2009-02-11T19:56:22Z</dcterms:created>
  <dcterms:modified xsi:type="dcterms:W3CDTF">2025-01-12T19:29:38Z</dcterms:modified>
  <cp:category/>
</cp:coreProperties>
</file>

<file path=docProps/thumbnail.jpeg>
</file>